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8" r:id="rId13"/>
    <p:sldId id="272" r:id="rId14"/>
  </p:sldIdLst>
  <p:sldSz cx="12192000" cy="6858000"/>
  <p:notesSz cx="6858000" cy="9144000"/>
  <p:embeddedFontLst>
    <p:embeddedFont>
      <p:font typeface="Bree Serif" panose="020B0604020202020204" charset="-18"/>
      <p:regular r:id="rId16"/>
    </p:embeddedFont>
    <p:embeddedFont>
      <p:font typeface="Play" panose="020B0604020202020204" charset="0"/>
      <p:regular r:id="rId17"/>
      <p:bold r:id="rId18"/>
    </p:embeddedFont>
    <p:embeddedFont>
      <p:font typeface="Raleway" pitchFamily="2" charset="-18"/>
      <p:regular r:id="rId19"/>
      <p:bold r:id="rId20"/>
      <p:italic r:id="rId21"/>
      <p:boldItalic r:id="rId22"/>
    </p:embeddedFont>
    <p:embeddedFont>
      <p:font typeface="Raleway Light" pitchFamily="2" charset="-18"/>
      <p:regular r:id="rId23"/>
    </p:embeddedFont>
    <p:embeddedFont>
      <p:font typeface="Raleway Thin" pitchFamily="2" charset="-18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5"/>
  </p:normalViewPr>
  <p:slideViewPr>
    <p:cSldViewPr snapToGrid="0">
      <p:cViewPr varScale="1">
        <p:scale>
          <a:sx n="65" d="100"/>
          <a:sy n="65" d="100"/>
        </p:scale>
        <p:origin x="16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dycyna lub fizjologia tytułowa">
  <p:cSld name="medycyna lub fizjologia tytułow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9610" y="3188361"/>
            <a:ext cx="3324056" cy="464102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/>
          <p:nvPr/>
        </p:nvSpPr>
        <p:spPr>
          <a:xfrm>
            <a:off x="2948840" y="6363730"/>
            <a:ext cx="517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MEDYCYNY LUB FIZJOLOGII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6" name="Google Shape;36;p6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iestandardowe 2 kolumny">
  <p:cSld name="niestandardowe 2 kolumn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ctrTitle"/>
          </p:nvPr>
        </p:nvSpPr>
        <p:spPr>
          <a:xfrm>
            <a:off x="623885" y="602432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623885" y="1884770"/>
            <a:ext cx="4572132" cy="405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2"/>
          </p:nvPr>
        </p:nvSpPr>
        <p:spPr>
          <a:xfrm>
            <a:off x="5529518" y="1884770"/>
            <a:ext cx="4572132" cy="405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owa 1">
  <p:cSld name="tytułowa 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055808" y="2776498"/>
            <a:ext cx="10363200" cy="115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6600"/>
              <a:buFont typeface="Bree Serif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1055808" y="3973395"/>
            <a:ext cx="10363200" cy="52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600"/>
              <a:buFont typeface="Raleway"/>
              <a:buNone/>
            </a:pPr>
            <a:r>
              <a:rPr lang="pl-PL" sz="1600">
                <a:solidFill>
                  <a:srgbClr val="0A1251"/>
                </a:solidFill>
                <a:latin typeface="Raleway"/>
                <a:ea typeface="Raleway"/>
                <a:cs typeface="Raleway"/>
                <a:sym typeface="Raleway"/>
              </a:rPr>
              <a:t>Podtytuł, jaki tylko chcesz. 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owa 2">
  <p:cSld name="tytułowa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63892" y="668156"/>
            <a:ext cx="4184439" cy="327239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1918169" y="2905264"/>
            <a:ext cx="5463938" cy="207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6600"/>
              <a:buFont typeface="Bree Serif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2007379" y="5140555"/>
            <a:ext cx="4720524" cy="192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600"/>
              <a:buFont typeface="Raleway"/>
              <a:buNone/>
            </a:pPr>
            <a:r>
              <a:rPr lang="pl-PL" sz="1600">
                <a:solidFill>
                  <a:srgbClr val="0A1251"/>
                </a:solidFill>
                <a:latin typeface="Raleway"/>
                <a:ea typeface="Raleway"/>
                <a:cs typeface="Raleway"/>
                <a:sym typeface="Raleway"/>
              </a:rPr>
              <a:t>Podtytuł, jaki tylko chcesz. 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a">
  <p:cSld name="pusta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ŁKIEM PUSTA">
  <p:cSld name="CAŁKIEM PUSTA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/>
          <p:nvPr/>
        </p:nvSpPr>
        <p:spPr>
          <a:xfrm>
            <a:off x="10199649" y="5813502"/>
            <a:ext cx="1836234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_partnerzy wydarzen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Obraz 2" descr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551" y="1678576"/>
            <a:ext cx="4036898" cy="1629156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Prostokąt 3"/>
          <p:cNvSpPr txBox="1"/>
          <p:nvPr/>
        </p:nvSpPr>
        <p:spPr>
          <a:xfrm>
            <a:off x="5082833" y="4010053"/>
            <a:ext cx="1911210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0A125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</a:lstStyle>
          <a:p>
            <a:r>
              <a:t>Partner wydarzenia:</a:t>
            </a:r>
          </a:p>
        </p:txBody>
      </p:sp>
      <p:sp>
        <p:nvSpPr>
          <p:cNvPr id="213" name="Prostokąt 4"/>
          <p:cNvSpPr/>
          <p:nvPr/>
        </p:nvSpPr>
        <p:spPr>
          <a:xfrm>
            <a:off x="10199647" y="5813502"/>
            <a:ext cx="1836236" cy="9144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4" name="Obraz 6" descr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231" y="4765928"/>
            <a:ext cx="1378358" cy="569999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86402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Obraz 10" descr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203" y="5894208"/>
            <a:ext cx="1901827" cy="74264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235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557719" y="2014472"/>
            <a:ext cx="10363201" cy="3088460"/>
          </a:xfrm>
          <a:prstGeom prst="rect">
            <a:avLst/>
          </a:prstGeom>
        </p:spPr>
        <p:txBody>
          <a:bodyPr/>
          <a:lstStyle>
            <a:lvl1pPr algn="just">
              <a:defRPr sz="1900"/>
            </a:lvl1pPr>
            <a:lvl2pPr algn="just">
              <a:defRPr sz="1900"/>
            </a:lvl2pPr>
            <a:lvl3pPr marL="591502" indent="-271462" algn="just">
              <a:defRPr sz="1900"/>
            </a:lvl3pPr>
            <a:lvl4pPr algn="just">
              <a:defRPr sz="1900"/>
            </a:lvl4pPr>
            <a:lvl5pPr marL="904602" indent="-310242" algn="just">
              <a:defRPr sz="19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36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70799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dycyna lub fizjologia - body">
  <p:cSld name="medycyna lub fizjologia -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2948840" y="6363730"/>
            <a:ext cx="517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MEDYCYNY LUB FIZJOLOGII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9" name="Google Shape;39;p7"/>
          <p:cNvCxnSpPr/>
          <p:nvPr/>
        </p:nvCxnSpPr>
        <p:spPr>
          <a:xfrm>
            <a:off x="822960" y="6363730"/>
            <a:ext cx="4434840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620" y="5868871"/>
            <a:ext cx="919705" cy="85998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zyka body">
  <p:cSld name="fizyka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8"/>
          <p:cNvCxnSpPr/>
          <p:nvPr/>
        </p:nvCxnSpPr>
        <p:spPr>
          <a:xfrm>
            <a:off x="944877" y="6363730"/>
            <a:ext cx="4312923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82841">
            <a:off x="190757" y="5939289"/>
            <a:ext cx="754120" cy="77157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FIZYKI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a body">
  <p:cSld name="chemia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CHEMII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56" name="Google Shape;56;p10"/>
          <p:cNvCxnSpPr/>
          <p:nvPr/>
        </p:nvCxnSpPr>
        <p:spPr>
          <a:xfrm>
            <a:off x="944877" y="6363730"/>
            <a:ext cx="4312923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374" y="6185877"/>
            <a:ext cx="1180937" cy="866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tura body">
  <p:cSld name="literatura 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12"/>
          <p:cNvCxnSpPr/>
          <p:nvPr/>
        </p:nvCxnSpPr>
        <p:spPr>
          <a:xfrm>
            <a:off x="944877" y="6363730"/>
            <a:ext cx="4312923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" name="Google Shape;6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26776">
            <a:off x="-56216" y="6002898"/>
            <a:ext cx="1105744" cy="122593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LITERATURY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kojowa tytułowa">
  <p:cSld name="pokojowa tytułowa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3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98247">
            <a:off x="-713915" y="3590518"/>
            <a:ext cx="3467699" cy="390913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POKOJOWA NAGRODA NOBLA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kojowa body">
  <p:cSld name="pokojowa 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7" name="Google Shape;77;p14"/>
          <p:cNvCxnSpPr/>
          <p:nvPr/>
        </p:nvCxnSpPr>
        <p:spPr>
          <a:xfrm>
            <a:off x="774915" y="6363730"/>
            <a:ext cx="4482885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259353">
            <a:off x="22333" y="5890857"/>
            <a:ext cx="954760" cy="101275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POKOJOWA NAGRODA NOBLA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uki ekonomiczne tytułowa">
  <p:cSld name="nauki ekonomiczne tytułow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5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66759" y="3305432"/>
            <a:ext cx="4115599" cy="41333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2948840" y="6363730"/>
            <a:ext cx="47008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NAUK EKONOMICZNYCH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uki ekonomiczne body">
  <p:cSld name="nauki ekonomiczne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0420" y="5805860"/>
            <a:ext cx="947459" cy="112170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2948840" y="6363730"/>
            <a:ext cx="45455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NAUK EKONOMICZNYCH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90" name="Google Shape;90;p16"/>
          <p:cNvCxnSpPr>
            <a:stCxn id="87" idx="3"/>
          </p:cNvCxnSpPr>
          <p:nvPr/>
        </p:nvCxnSpPr>
        <p:spPr>
          <a:xfrm rot="10800000" flipH="1">
            <a:off x="897039" y="6363712"/>
            <a:ext cx="4392600" cy="300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 b="0" i="0" u="none" strike="noStrike" cap="none">
                <a:solidFill>
                  <a:srgbClr val="0A125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57720" y="2014472"/>
            <a:ext cx="10363200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Font typeface="Arial"/>
              <a:buNone/>
              <a:defRPr sz="2000" b="0" i="0" u="none" strike="noStrike" cap="none">
                <a:solidFill>
                  <a:srgbClr val="0A125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699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18"/>
              <a:buFont typeface="Play"/>
              <a:buNone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0594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18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pic>
        <p:nvPicPr>
          <p:cNvPr id="8" name="Google Shape;8;p1" descr="Obraz zawierający tekst&#10;&#10;Opis wygenerowany automatycznie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110204" y="5894208"/>
            <a:ext cx="1901826" cy="7426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9" r:id="rId15"/>
    <p:sldLayoutId id="214748367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en.org/advocacy-case/narges-mohammadi/" TargetMode="Externa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618" y="2903812"/>
            <a:ext cx="4546075" cy="1805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Obraz 4" descr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530" y="689035"/>
            <a:ext cx="3328903" cy="2603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Obraz 5" descr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50387">
            <a:off x="-2693993" y="1577373"/>
            <a:ext cx="5651501" cy="580390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pole tekstowe 7"/>
          <p:cNvSpPr txBox="1"/>
          <p:nvPr/>
        </p:nvSpPr>
        <p:spPr>
          <a:xfrm>
            <a:off x="3718886" y="4987401"/>
            <a:ext cx="5790377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2800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Pokojowa Nagroda Nobla</a:t>
            </a:r>
          </a:p>
        </p:txBody>
      </p:sp>
      <p:pic>
        <p:nvPicPr>
          <p:cNvPr id="249" name="Obraz 2" descr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8080" y="-1008774"/>
            <a:ext cx="4461292" cy="3152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3058163" y="732133"/>
            <a:ext cx="7862756" cy="51853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640079">
              <a:spcBef>
                <a:spcPts val="700"/>
              </a:spcBef>
              <a:defRPr sz="1679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rPr lang="pl-PL" dirty="0"/>
              <a:t>Zadania:</a:t>
            </a:r>
          </a:p>
          <a:p>
            <a:pPr algn="ctr" defTabSz="640079">
              <a:spcBef>
                <a:spcPts val="700"/>
              </a:spcBef>
              <a:defRPr sz="1679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rPr lang="pl-PL" dirty="0"/>
              <a:t>1.</a:t>
            </a:r>
          </a:p>
          <a:p>
            <a:pPr algn="ctr" defTabSz="640079">
              <a:spcBef>
                <a:spcPts val="700"/>
              </a:spcBef>
              <a:defRPr sz="1679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rPr lang="pl-PL" sz="1600" dirty="0">
                <a:latin typeface="Raleway" pitchFamily="2" charset="-18"/>
              </a:rPr>
              <a:t>Czy pamiętasz, jakie są prawa człowieka? Jeżeli nie, znajdź tę informację. Następnie, wraz z rówieśnikami, zastanówcie się, czy w Polsce są przestrzegane prawa człowieka?  </a:t>
            </a:r>
          </a:p>
          <a:p>
            <a:pPr algn="ctr" defTabSz="640079">
              <a:spcBef>
                <a:spcPts val="700"/>
              </a:spcBef>
              <a:defRPr sz="1679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rPr lang="pl-PL" sz="1600" dirty="0">
                <a:latin typeface="Raleway" pitchFamily="2" charset="-18"/>
              </a:rPr>
              <a:t>2.</a:t>
            </a:r>
          </a:p>
          <a:p>
            <a:pPr algn="ctr" defTabSz="640079">
              <a:spcBef>
                <a:spcPts val="700"/>
              </a:spcBef>
              <a:defRPr sz="1679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rPr lang="pl-PL" sz="1600" dirty="0">
                <a:latin typeface="Raleway" pitchFamily="2" charset="-18"/>
              </a:rPr>
              <a:t>Jakie znasz lokalne organizacje zajmujące się prawami kobiet? Jakie działania podejmują? Czy bierzesz udział w tych działaniach? Czy uważasz, że są one ważne? </a:t>
            </a:r>
          </a:p>
          <a:p>
            <a:pPr algn="ctr" defTabSz="640079">
              <a:spcBef>
                <a:spcPts val="700"/>
              </a:spcBef>
              <a:defRPr sz="1679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rPr lang="pl-PL" sz="1600" dirty="0">
                <a:latin typeface="Raleway" pitchFamily="2" charset="-18"/>
              </a:rPr>
              <a:t>3.</a:t>
            </a:r>
          </a:p>
          <a:p>
            <a:pPr algn="ctr" defTabSz="640079">
              <a:spcBef>
                <a:spcPts val="700"/>
              </a:spcBef>
              <a:defRPr sz="1679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rPr lang="pl-PL" sz="1600" dirty="0" err="1">
                <a:latin typeface="Raleway" pitchFamily="2" charset="-18"/>
              </a:rPr>
              <a:t>Narges</a:t>
            </a:r>
            <a:r>
              <a:rPr lang="pl-PL" sz="1600" dirty="0">
                <a:latin typeface="Raleway" pitchFamily="2" charset="-18"/>
              </a:rPr>
              <a:t> </a:t>
            </a:r>
            <a:r>
              <a:rPr lang="pl-PL" sz="1600" dirty="0" err="1">
                <a:latin typeface="Raleway" pitchFamily="2" charset="-18"/>
              </a:rPr>
              <a:t>Mohammadi</a:t>
            </a:r>
            <a:r>
              <a:rPr lang="pl-PL" sz="1600" dirty="0">
                <a:latin typeface="Raleway" pitchFamily="2" charset="-18"/>
              </a:rPr>
              <a:t> już na studiach zaczęła się sprzeciwiać opresji władzy. </a:t>
            </a:r>
            <a:br>
              <a:rPr lang="pl-PL" sz="1600" dirty="0">
                <a:latin typeface="Raleway" pitchFamily="2" charset="-18"/>
              </a:rPr>
            </a:br>
            <a:r>
              <a:rPr lang="pl-PL" sz="1600" dirty="0">
                <a:latin typeface="Raleway" pitchFamily="2" charset="-18"/>
              </a:rPr>
              <a:t>Czy uważasz, że współcześnie młodzi ludzie w Polsce mają wpływ na sytuacje w swoim miejscu zamieszkania, w swojej okolicy i w swoim kraju? Czy mają powody, żeby się angażować w walkę o prawa człowieka? </a:t>
            </a:r>
            <a:endParaRPr dirty="0"/>
          </a:p>
        </p:txBody>
      </p:sp>
      <p:pic>
        <p:nvPicPr>
          <p:cNvPr id="284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80" y="-1008774"/>
            <a:ext cx="4461292" cy="3152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3058163" y="732133"/>
            <a:ext cx="7862756" cy="5185342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rPr dirty="0" err="1"/>
              <a:t>Bibliografia</a:t>
            </a:r>
            <a:endParaRPr lang="pl-PL" dirty="0"/>
          </a:p>
          <a:p>
            <a:pPr>
              <a:defRPr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rPr lang="pl-PL" sz="1400" dirty="0"/>
              <a:t>https://www.theguardian.com/</a:t>
            </a:r>
          </a:p>
          <a:p>
            <a:pPr>
              <a:defRPr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rPr lang="pl-PL" sz="1400" dirty="0">
                <a:hlinkClick r:id="rId2"/>
              </a:rPr>
              <a:t>https://pen.org/advocacy-case/narges-mohammadi/</a:t>
            </a:r>
            <a:endParaRPr lang="pl-PL" sz="1400" dirty="0"/>
          </a:p>
          <a:p>
            <a:pPr>
              <a:defRPr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rPr lang="pl-PL" sz="1400" dirty="0"/>
              <a:t>https://www.nobelprize.org/</a:t>
            </a:r>
          </a:p>
          <a:p>
            <a:pPr>
              <a:defRPr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rPr lang="pl-PL" sz="1400" dirty="0"/>
              <a:t>Ilustracje: </a:t>
            </a:r>
            <a:r>
              <a:rPr lang="en-US" sz="1400" dirty="0"/>
              <a:t>Niklas </a:t>
            </a:r>
            <a:r>
              <a:rPr lang="en-US" sz="1400" dirty="0" err="1"/>
              <a:t>Elmehed</a:t>
            </a:r>
            <a:r>
              <a:rPr lang="en-US" sz="1400" dirty="0"/>
              <a:t> © Nobel Prize Outreach </a:t>
            </a:r>
            <a:endParaRPr lang="pl-PL" sz="1400" dirty="0"/>
          </a:p>
          <a:p>
            <a:pPr>
              <a:defRPr>
                <a:latin typeface="Raleway Bold"/>
                <a:ea typeface="Raleway Bold"/>
                <a:cs typeface="Raleway Bold"/>
                <a:sym typeface="Raleway Bold"/>
              </a:defRPr>
            </a:pPr>
            <a:endParaRPr dirty="0"/>
          </a:p>
        </p:txBody>
      </p:sp>
      <p:pic>
        <p:nvPicPr>
          <p:cNvPr id="287" name="Obraz 3" descr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8080" y="-1008774"/>
            <a:ext cx="4461292" cy="3152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3058163" y="732133"/>
            <a:ext cx="7862756" cy="518534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400" b="0" strike="noStrike" spc="-1" dirty="0">
                <a:solidFill>
                  <a:srgbClr val="0A1251"/>
                </a:solidFill>
                <a:latin typeface="Raleway Bold"/>
                <a:ea typeface="Raleway Bold"/>
              </a:rPr>
              <a:t>Prezentację przygotował:</a:t>
            </a:r>
            <a:endParaRPr lang="pl-PL" sz="2400" b="0" strike="noStrike" spc="-1" dirty="0">
              <a:solidFill>
                <a:srgbClr val="0A1251"/>
              </a:solidFill>
              <a:latin typeface="Raleway Thin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000" b="0" strike="noStrike" spc="-1" dirty="0">
                <a:solidFill>
                  <a:srgbClr val="0A1251"/>
                </a:solidFill>
                <a:latin typeface="Raleway Bold"/>
                <a:ea typeface="Raleway Bold"/>
              </a:rPr>
              <a:t>Jacek Wajszczak</a:t>
            </a:r>
            <a:r>
              <a:rPr lang="pl-PL" sz="2000" b="0" strike="noStrike" spc="-1" dirty="0">
                <a:solidFill>
                  <a:srgbClr val="0A1251"/>
                </a:solidFill>
                <a:latin typeface="Raleway Thin"/>
                <a:ea typeface="Raleway Thin"/>
              </a:rPr>
              <a:t> – antropolog kultury i artysta wizualny, absolwent Instytutu Etnologii i Antropologii Kultury UW, obecnie doktorant w Instytucie Kultury Polskiej UW – temat pracy doktorskiej dotyczy praktyki rysunku oraz ilustracji we współczesnych badaniach etnograficznych. </a:t>
            </a:r>
            <a:endParaRPr lang="pl-PL" sz="2000" b="0" strike="noStrike" spc="-1" dirty="0">
              <a:solidFill>
                <a:srgbClr val="0A1251"/>
              </a:solidFill>
              <a:latin typeface="Raleway Thin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000" b="0" strike="noStrike" spc="-1" dirty="0">
                <a:solidFill>
                  <a:srgbClr val="0A1251"/>
                </a:solidFill>
                <a:latin typeface="Raleway Thin"/>
                <a:ea typeface="Raleway Thin"/>
              </a:rPr>
              <a:t>W obszarze zainteresowań naukowych znajdują się także oddolne praktyki kultury, antropologia sztuki oraz badania społecznie zaangażowane – praca magisterska dotyczyła zjawiska banalnego nacjonalizmu w Polsce. Prowadził badania między innymi wśród uchodźców (pilotażowy program na zlecenie UNHCR), społeczności chasydzkiej oraz na warszawskim Mokotowie. W pracy badacza łączy klasyczne metody warsztatu etnograficznego z działaniami artystycznymi. Dwukrotny stypendysta </a:t>
            </a:r>
            <a:r>
              <a:rPr lang="pl-PL" sz="2000" b="0" strike="noStrike" spc="-1" dirty="0" err="1">
                <a:solidFill>
                  <a:srgbClr val="0A1251"/>
                </a:solidFill>
                <a:latin typeface="Raleway Thin"/>
                <a:ea typeface="Raleway Thin"/>
              </a:rPr>
              <a:t>MKiDN</a:t>
            </a:r>
            <a:r>
              <a:rPr lang="pl-PL" sz="2000" b="0" strike="noStrike" spc="-1" dirty="0">
                <a:solidFill>
                  <a:srgbClr val="0A1251"/>
                </a:solidFill>
                <a:latin typeface="Raleway Thin"/>
                <a:ea typeface="Raleway Thin"/>
              </a:rPr>
              <a:t>, laureat Międzynarodowego Festiwalu Filmu Etnograficznego w </a:t>
            </a:r>
            <a:r>
              <a:rPr lang="pl-PL" sz="2000" b="0" strike="noStrike" spc="-1" dirty="0" err="1">
                <a:solidFill>
                  <a:srgbClr val="0A1251"/>
                </a:solidFill>
                <a:latin typeface="Raleway Thin"/>
                <a:ea typeface="Raleway Thin"/>
              </a:rPr>
              <a:t>Zlatnej</a:t>
            </a:r>
            <a:r>
              <a:rPr lang="pl-PL" sz="2000" b="0" strike="noStrike" spc="-1" dirty="0">
                <a:solidFill>
                  <a:srgbClr val="0A1251"/>
                </a:solidFill>
                <a:latin typeface="Raleway Thin"/>
                <a:ea typeface="Raleway Thin"/>
              </a:rPr>
              <a:t> w Rumunii oraz konkursu fotografii etnograficznej „Etno w oku”. </a:t>
            </a:r>
            <a:endParaRPr lang="pl-PL" sz="2000" b="0" strike="noStrike" spc="-1" dirty="0">
              <a:solidFill>
                <a:srgbClr val="0A1251"/>
              </a:solidFill>
              <a:latin typeface="Raleway Thin"/>
            </a:endParaRPr>
          </a:p>
        </p:txBody>
      </p:sp>
      <p:pic>
        <p:nvPicPr>
          <p:cNvPr id="290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80" y="-1008774"/>
            <a:ext cx="4461292" cy="3152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ytuł 1"/>
          <p:cNvSpPr txBox="1">
            <a:spLocks noGrp="1"/>
          </p:cNvSpPr>
          <p:nvPr>
            <p:ph type="title"/>
          </p:nvPr>
        </p:nvSpPr>
        <p:spPr>
          <a:xfrm>
            <a:off x="489260" y="1148012"/>
            <a:ext cx="3826263" cy="78322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Alfred Nobel</a:t>
            </a:r>
          </a:p>
        </p:txBody>
      </p:sp>
      <p:sp>
        <p:nvSpPr>
          <p:cNvPr id="252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489261" y="1887826"/>
            <a:ext cx="10494690" cy="4222409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21 X 1833 Sztokholm – 10 XII 1896 San Remo </a:t>
            </a:r>
          </a:p>
          <a:p>
            <a:pPr algn="just">
              <a:defRPr sz="1800"/>
            </a:pPr>
            <a:r>
              <a:t>Zajmował się wynalazkami o znaczeniu militarnym, takimi jak 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dynamit i proch bezdymny</a:t>
            </a:r>
            <a:r>
              <a:t>. Prowadził także prace m.in. nad: telefonem, bateriami, fonografem, elektrycznymi żarówkami, rozwojem syntetycznego kauczuku, skóry, jedwabiu. </a:t>
            </a:r>
          </a:p>
          <a:p>
            <a:pPr algn="just">
              <a:defRPr sz="1800"/>
            </a:pPr>
            <a:r>
              <a:t>Zgromadził majątek szacowany na ok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. 6,5 miliona dolarów</a:t>
            </a:r>
            <a:r>
              <a:t>. Będąc wynalazcą zajmującym się między innymi odkryciami wykorzystywanymi w działaniach wojennych, zawdzięczał swoje bogactwo w dużej mierze produkcji 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„narzędzi śmierci”. </a:t>
            </a:r>
            <a:r>
              <a:t>Stanowiło to dla Nobla poważny problem moralny. Na wynalazcy głęboko odcisnęła się także osobista tragedia. W wyniku eksplozji nitrogliceryny w należącej do niego fabryce zginął jego brat. </a:t>
            </a:r>
          </a:p>
          <a:p>
            <a:pPr algn="just">
              <a:defRPr sz="1800"/>
            </a:pPr>
            <a:r>
              <a:t>Władał biegle kilkoma językami. Pisywał wiersze, pozostawił niedokończoną powieść.</a:t>
            </a:r>
            <a:br/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Był pacyfistą. Wierzył w dobroczynną rolę nauki i postępu technicznego.</a:t>
            </a:r>
          </a:p>
        </p:txBody>
      </p:sp>
      <p:pic>
        <p:nvPicPr>
          <p:cNvPr id="253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80" y="-1008774"/>
            <a:ext cx="4461292" cy="3152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ytuł 1"/>
          <p:cNvSpPr txBox="1">
            <a:spLocks noGrp="1"/>
          </p:cNvSpPr>
          <p:nvPr>
            <p:ph type="title"/>
          </p:nvPr>
        </p:nvSpPr>
        <p:spPr>
          <a:xfrm>
            <a:off x="489260" y="1148012"/>
            <a:ext cx="3826263" cy="78322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Nagroda Nobla</a:t>
            </a:r>
          </a:p>
        </p:txBody>
      </p:sp>
      <p:sp>
        <p:nvSpPr>
          <p:cNvPr id="256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489261" y="1887826"/>
            <a:ext cx="10494690" cy="4222409"/>
          </a:xfrm>
          <a:prstGeom prst="rect">
            <a:avLst/>
          </a:prstGeom>
        </p:spPr>
        <p:txBody>
          <a:bodyPr/>
          <a:lstStyle/>
          <a:p>
            <a:pPr algn="just">
              <a:defRPr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Czy wiecie, jak wyglądały początki tego wyróżnienia?</a:t>
            </a:r>
          </a:p>
          <a:p>
            <a:pPr algn="just"/>
            <a:r>
              <a:t>Wszystko zaczęło się od 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testamentu Alfreda Nobla</a:t>
            </a:r>
            <a:r>
              <a:t>, zatwierdzonego 27 listopada 1895 roku. Na poznanie treści ostatniej woli wynalazcy dynamitu świat musiał poczekać jeszcze ponad rok. Po śmierci Nobla w 1896 roku, ku oburzeniu jego rodziny, okazało się, że szwedzki chemik zdecydował się 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przeznaczyć cały swój majątek na ufundowanie nagrody</a:t>
            </a:r>
            <a:r>
              <a:t>, którą dzisiaj znamy właśnie jako Nagrodę Nobla. </a:t>
            </a:r>
          </a:p>
          <a:p>
            <a:pPr algn="just"/>
            <a:r>
              <a:t>Zgodnie z wolą Nobla, wyróżnienie to miało trafiać do rąk osób, których osiągnięcia miały 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niebagatelne znaczenie dla dobra ludzkości</a:t>
            </a:r>
            <a:r>
              <a:t>. </a:t>
            </a:r>
          </a:p>
        </p:txBody>
      </p:sp>
      <p:pic>
        <p:nvPicPr>
          <p:cNvPr id="257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80" y="-1008774"/>
            <a:ext cx="4461292" cy="3152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ytuł 1"/>
          <p:cNvSpPr txBox="1">
            <a:spLocks noGrp="1"/>
          </p:cNvSpPr>
          <p:nvPr>
            <p:ph type="title"/>
          </p:nvPr>
        </p:nvSpPr>
        <p:spPr>
          <a:xfrm>
            <a:off x="489261" y="1148012"/>
            <a:ext cx="4621358" cy="783221"/>
          </a:xfrm>
          <a:prstGeom prst="rect">
            <a:avLst/>
          </a:prstGeom>
        </p:spPr>
        <p:txBody>
          <a:bodyPr/>
          <a:lstStyle>
            <a:lvl1pPr defTabSz="850391">
              <a:defRPr sz="2604"/>
            </a:lvl1pPr>
          </a:lstStyle>
          <a:p>
            <a:r>
              <a:rPr dirty="0" err="1"/>
              <a:t>Pięć</a:t>
            </a:r>
            <a:r>
              <a:rPr dirty="0"/>
              <a:t> </a:t>
            </a:r>
            <a:r>
              <a:rPr dirty="0" err="1"/>
              <a:t>czy</a:t>
            </a:r>
            <a:r>
              <a:rPr dirty="0"/>
              <a:t> </a:t>
            </a:r>
            <a:r>
              <a:rPr dirty="0" err="1"/>
              <a:t>sześć</a:t>
            </a:r>
            <a:r>
              <a:rPr dirty="0"/>
              <a:t> </a:t>
            </a:r>
            <a:r>
              <a:rPr dirty="0" err="1"/>
              <a:t>Nagród</a:t>
            </a:r>
            <a:r>
              <a:rPr dirty="0"/>
              <a:t> </a:t>
            </a:r>
            <a:r>
              <a:rPr dirty="0" err="1"/>
              <a:t>Nobla</a:t>
            </a:r>
            <a:r>
              <a:rPr dirty="0"/>
              <a:t>?</a:t>
            </a:r>
          </a:p>
        </p:txBody>
      </p:sp>
      <p:sp>
        <p:nvSpPr>
          <p:cNvPr id="260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489261" y="1887826"/>
            <a:ext cx="10494690" cy="422240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8000"/>
              </a:lnSpc>
              <a:defRPr sz="1800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rPr dirty="0"/>
              <a:t>W </a:t>
            </a:r>
            <a:r>
              <a:rPr dirty="0" err="1"/>
              <a:t>ilu</a:t>
            </a:r>
            <a:r>
              <a:rPr dirty="0"/>
              <a:t> </a:t>
            </a:r>
            <a:r>
              <a:rPr dirty="0" err="1"/>
              <a:t>dziedzinach</a:t>
            </a:r>
            <a:r>
              <a:rPr dirty="0"/>
              <a:t> </a:t>
            </a:r>
            <a:r>
              <a:rPr dirty="0" err="1"/>
              <a:t>przyznaje</a:t>
            </a:r>
            <a:r>
              <a:rPr dirty="0"/>
              <a:t> </a:t>
            </a:r>
            <a:r>
              <a:rPr dirty="0" err="1"/>
              <a:t>się</a:t>
            </a:r>
            <a:r>
              <a:rPr dirty="0"/>
              <a:t> to </a:t>
            </a:r>
            <a:r>
              <a:rPr dirty="0" err="1"/>
              <a:t>wyróżnienie</a:t>
            </a:r>
            <a:r>
              <a:rPr dirty="0"/>
              <a:t>?</a:t>
            </a:r>
          </a:p>
          <a:p>
            <a:pPr algn="just">
              <a:lnSpc>
                <a:spcPct val="108000"/>
              </a:lnSpc>
              <a:defRPr sz="1800"/>
            </a:pPr>
            <a:br>
              <a:rPr dirty="0"/>
            </a:br>
            <a:r>
              <a:rPr dirty="0" err="1"/>
              <a:t>Nagrodę</a:t>
            </a:r>
            <a:r>
              <a:rPr dirty="0"/>
              <a:t> </a:t>
            </a:r>
            <a:r>
              <a:rPr dirty="0" err="1"/>
              <a:t>Nobla</a:t>
            </a:r>
            <a:r>
              <a:rPr dirty="0"/>
              <a:t> </a:t>
            </a:r>
            <a:r>
              <a:rPr dirty="0" err="1"/>
              <a:t>przyznaje</a:t>
            </a:r>
            <a:r>
              <a:rPr dirty="0"/>
              <a:t> </a:t>
            </a:r>
            <a:r>
              <a:rPr dirty="0" err="1"/>
              <a:t>się</a:t>
            </a:r>
            <a:r>
              <a:rPr dirty="0"/>
              <a:t> w </a:t>
            </a:r>
            <a:r>
              <a:rPr dirty="0" err="1"/>
              <a:t>sześciu</a:t>
            </a:r>
            <a:r>
              <a:rPr dirty="0"/>
              <a:t> </a:t>
            </a:r>
            <a:r>
              <a:rPr dirty="0" err="1"/>
              <a:t>dziedzinach</a:t>
            </a:r>
            <a:r>
              <a:rPr dirty="0"/>
              <a:t>: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fizyki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,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chemii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,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fizjologii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lub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medycyny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,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literatury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i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nauk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ekonomicznych</a:t>
            </a:r>
            <a:r>
              <a:rPr dirty="0"/>
              <a:t>. Do </a:t>
            </a:r>
            <a:r>
              <a:rPr dirty="0" err="1"/>
              <a:t>tego</a:t>
            </a:r>
            <a:r>
              <a:rPr dirty="0"/>
              <a:t> </a:t>
            </a:r>
            <a:r>
              <a:rPr dirty="0" err="1"/>
              <a:t>należy</a:t>
            </a:r>
            <a:r>
              <a:rPr dirty="0"/>
              <a:t> </a:t>
            </a:r>
            <a:r>
              <a:rPr dirty="0" err="1"/>
              <a:t>doliczyć</a:t>
            </a:r>
            <a:r>
              <a:rPr dirty="0"/>
              <a:t> </a:t>
            </a:r>
            <a:r>
              <a:rPr dirty="0" err="1"/>
              <a:t>także</a:t>
            </a:r>
            <a:r>
              <a:rPr dirty="0"/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Pokojową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Nagrodę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Nobla</a:t>
            </a:r>
            <a:r>
              <a:rPr dirty="0"/>
              <a:t> </a:t>
            </a:r>
            <a:r>
              <a:rPr dirty="0" err="1"/>
              <a:t>przyznawaną</a:t>
            </a:r>
            <a:r>
              <a:rPr dirty="0"/>
              <a:t> </a:t>
            </a:r>
            <a:r>
              <a:rPr dirty="0" err="1"/>
              <a:t>przez</a:t>
            </a:r>
            <a:r>
              <a:rPr dirty="0"/>
              <a:t> </a:t>
            </a:r>
            <a:r>
              <a:rPr dirty="0" err="1"/>
              <a:t>Norweski</a:t>
            </a:r>
            <a:r>
              <a:rPr dirty="0"/>
              <a:t> </a:t>
            </a:r>
            <a:r>
              <a:rPr dirty="0" err="1"/>
              <a:t>Komitet</a:t>
            </a:r>
            <a:r>
              <a:rPr dirty="0"/>
              <a:t> </a:t>
            </a:r>
            <a:r>
              <a:rPr dirty="0" err="1"/>
              <a:t>Noblowski</a:t>
            </a:r>
            <a:r>
              <a:rPr dirty="0"/>
              <a:t>. </a:t>
            </a:r>
          </a:p>
          <a:p>
            <a:pPr algn="just">
              <a:lnSpc>
                <a:spcPct val="108000"/>
              </a:lnSpc>
              <a:defRPr sz="1800"/>
            </a:pPr>
            <a:br>
              <a:rPr dirty="0"/>
            </a:br>
            <a:r>
              <a:rPr dirty="0"/>
              <a:t>Co </a:t>
            </a:r>
            <a:r>
              <a:rPr dirty="0" err="1"/>
              <a:t>ciekawe</a:t>
            </a:r>
            <a:r>
              <a:rPr dirty="0"/>
              <a:t>, w </a:t>
            </a:r>
            <a:r>
              <a:rPr dirty="0" err="1"/>
              <a:t>swoim</a:t>
            </a:r>
            <a:r>
              <a:rPr dirty="0"/>
              <a:t> </a:t>
            </a:r>
            <a:r>
              <a:rPr dirty="0" err="1"/>
              <a:t>testamencie</a:t>
            </a:r>
            <a:r>
              <a:rPr dirty="0"/>
              <a:t> Nobel </a:t>
            </a:r>
            <a:r>
              <a:rPr dirty="0" err="1"/>
              <a:t>wspomniał</a:t>
            </a:r>
            <a:r>
              <a:rPr dirty="0"/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jedynie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o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pięciu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dziedzinach</a:t>
            </a:r>
            <a:r>
              <a:rPr dirty="0"/>
              <a:t>, </a:t>
            </a:r>
            <a:br>
              <a:rPr dirty="0"/>
            </a:br>
            <a:r>
              <a:rPr dirty="0"/>
              <a:t>w </a:t>
            </a:r>
            <a:r>
              <a:rPr dirty="0" err="1"/>
              <a:t>których</a:t>
            </a:r>
            <a:r>
              <a:rPr dirty="0"/>
              <a:t> </a:t>
            </a:r>
            <a:r>
              <a:rPr dirty="0" err="1"/>
              <a:t>miała</a:t>
            </a:r>
            <a:r>
              <a:rPr dirty="0"/>
              <a:t> </a:t>
            </a:r>
            <a:r>
              <a:rPr dirty="0" err="1"/>
              <a:t>być</a:t>
            </a:r>
            <a:r>
              <a:rPr dirty="0"/>
              <a:t> </a:t>
            </a:r>
            <a:r>
              <a:rPr dirty="0" err="1"/>
              <a:t>przyznawana</a:t>
            </a:r>
            <a:r>
              <a:rPr dirty="0"/>
              <a:t> </a:t>
            </a:r>
            <a:r>
              <a:rPr dirty="0" err="1"/>
              <a:t>nagroda</a:t>
            </a:r>
            <a:r>
              <a:rPr dirty="0"/>
              <a:t>. W </a:t>
            </a:r>
            <a:r>
              <a:rPr dirty="0" err="1"/>
              <a:t>ostatniej</a:t>
            </a:r>
            <a:r>
              <a:rPr dirty="0"/>
              <a:t> </a:t>
            </a:r>
            <a:r>
              <a:rPr dirty="0" err="1"/>
              <a:t>woli</a:t>
            </a:r>
            <a:r>
              <a:rPr dirty="0"/>
              <a:t> </a:t>
            </a:r>
            <a:r>
              <a:rPr dirty="0" err="1"/>
              <a:t>Szweda</a:t>
            </a:r>
            <a:r>
              <a:rPr dirty="0"/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nie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było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mowy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br>
              <a:rPr dirty="0">
                <a:latin typeface="Raleway Bold"/>
                <a:ea typeface="Raleway Bold"/>
                <a:cs typeface="Raleway Bold"/>
                <a:sym typeface="Raleway Bold"/>
              </a:rPr>
            </a:b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o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dziedzinie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nauk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ekonomicznych</a:t>
            </a:r>
            <a:r>
              <a:rPr dirty="0"/>
              <a:t>. Historia </a:t>
            </a:r>
            <a:r>
              <a:rPr dirty="0" err="1"/>
              <a:t>wyróżnienia</a:t>
            </a:r>
            <a:r>
              <a:rPr dirty="0"/>
              <a:t> w </a:t>
            </a:r>
            <a:r>
              <a:rPr dirty="0" err="1"/>
              <a:t>tej</a:t>
            </a:r>
            <a:r>
              <a:rPr dirty="0"/>
              <a:t> </a:t>
            </a:r>
            <a:r>
              <a:rPr dirty="0" err="1"/>
              <a:t>dziedzinie</a:t>
            </a:r>
            <a:r>
              <a:rPr dirty="0"/>
              <a:t> </a:t>
            </a:r>
            <a:r>
              <a:rPr dirty="0" err="1"/>
              <a:t>zaczyna</a:t>
            </a:r>
            <a:r>
              <a:rPr dirty="0"/>
              <a:t> </a:t>
            </a:r>
            <a:r>
              <a:rPr dirty="0" err="1"/>
              <a:t>się</a:t>
            </a:r>
            <a:r>
              <a:rPr dirty="0"/>
              <a:t> w 1968 </a:t>
            </a:r>
            <a:r>
              <a:rPr dirty="0" err="1"/>
              <a:t>roku</a:t>
            </a:r>
            <a:r>
              <a:rPr dirty="0"/>
              <a:t>, </a:t>
            </a:r>
            <a:r>
              <a:rPr dirty="0" err="1"/>
              <a:t>gdy</a:t>
            </a:r>
            <a:r>
              <a:rPr dirty="0"/>
              <a:t> 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Bank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Szwecji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przekazał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Fundacji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Noblowskiej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datek</a:t>
            </a:r>
            <a:r>
              <a:rPr dirty="0"/>
              <a:t> </a:t>
            </a:r>
            <a:r>
              <a:rPr dirty="0" err="1"/>
              <a:t>potrzebny</a:t>
            </a:r>
            <a:r>
              <a:rPr dirty="0"/>
              <a:t> do </a:t>
            </a:r>
            <a:r>
              <a:rPr dirty="0" err="1"/>
              <a:t>ufundowania</a:t>
            </a:r>
            <a:r>
              <a:rPr dirty="0"/>
              <a:t> </a:t>
            </a:r>
            <a:r>
              <a:rPr dirty="0" err="1"/>
              <a:t>tej</a:t>
            </a:r>
            <a:r>
              <a:rPr dirty="0"/>
              <a:t> </a:t>
            </a:r>
            <a:r>
              <a:rPr dirty="0" err="1"/>
              <a:t>nagrody</a:t>
            </a:r>
            <a:r>
              <a:rPr dirty="0"/>
              <a:t>. Co </a:t>
            </a:r>
            <a:r>
              <a:rPr dirty="0" err="1"/>
              <a:t>więcej</a:t>
            </a:r>
            <a:r>
              <a:rPr dirty="0"/>
              <a:t>, </a:t>
            </a:r>
            <a:r>
              <a:rPr dirty="0" err="1"/>
              <a:t>oficjalnie</a:t>
            </a:r>
            <a:r>
              <a:rPr dirty="0"/>
              <a:t> </a:t>
            </a:r>
            <a:r>
              <a:rPr dirty="0" err="1"/>
              <a:t>nie</a:t>
            </a:r>
            <a:r>
              <a:rPr dirty="0"/>
              <a:t> jest to </a:t>
            </a:r>
            <a:r>
              <a:rPr dirty="0" err="1"/>
              <a:t>tak</a:t>
            </a:r>
            <a:r>
              <a:rPr dirty="0"/>
              <a:t> </a:t>
            </a:r>
            <a:r>
              <a:rPr dirty="0" err="1"/>
              <a:t>naprawdę</a:t>
            </a:r>
            <a:r>
              <a:rPr dirty="0"/>
              <a:t> </a:t>
            </a:r>
            <a:r>
              <a:rPr dirty="0" err="1"/>
              <a:t>Nagroda</a:t>
            </a:r>
            <a:r>
              <a:rPr dirty="0"/>
              <a:t> </a:t>
            </a:r>
            <a:r>
              <a:rPr dirty="0" err="1"/>
              <a:t>Nobla</a:t>
            </a:r>
            <a:r>
              <a:rPr dirty="0"/>
              <a:t>, </a:t>
            </a:r>
            <a:r>
              <a:rPr dirty="0" err="1"/>
              <a:t>lecz</a:t>
            </a:r>
            <a:r>
              <a:rPr dirty="0"/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Nagroda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Banku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Szwecji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im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. A.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Nobla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w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dziedzinie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nauk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ekonomicznych</a:t>
            </a:r>
            <a:r>
              <a:rPr dirty="0"/>
              <a:t>. </a:t>
            </a:r>
          </a:p>
        </p:txBody>
      </p:sp>
      <p:pic>
        <p:nvPicPr>
          <p:cNvPr id="261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80" y="-1008774"/>
            <a:ext cx="4461292" cy="3152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3058163" y="732132"/>
            <a:ext cx="8071389" cy="492408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6000"/>
              </a:lnSpc>
              <a:defRPr sz="2700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Pokojowa Nagroda Nobla</a:t>
            </a:r>
            <a:endParaRPr sz="1700"/>
          </a:p>
          <a:p>
            <a:pPr algn="just">
              <a:lnSpc>
                <a:spcPct val="96000"/>
              </a:lnSpc>
              <a:defRPr sz="1700"/>
            </a:pPr>
            <a:r>
              <a:t>Pokojowa Nagroda Nobla jest szczególna, nie tylko dlatego, że 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kandydatów mogą zgłaszać osoby spoza Norweskiego Komitetu Noblowskiego</a:t>
            </a:r>
            <a:r>
              <a:t>. </a:t>
            </a:r>
            <a:br/>
            <a:r>
              <a:t>To wyjątkowy symbol i docenienie działań na rzecz jednej z najcenniejszych wartości na świecie, czyli zachowania pokoju. Wyróżnienie w obszarze działań na rzecz pokoju 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zostało wymienione w testamencie Alfreda Nobla jako ostatnie</a:t>
            </a:r>
            <a:r>
              <a:t>.</a:t>
            </a:r>
          </a:p>
          <a:p>
            <a:pPr algn="just">
              <a:lnSpc>
                <a:spcPct val="96000"/>
              </a:lnSpc>
              <a:defRPr sz="1700"/>
            </a:pPr>
            <a:r>
              <a:t>Fundator opisał profil kandydata do tej nagrody jako 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osobę, która wykonała „najwięcej pracy lub najlepszą pracę na rzecz braterstwa między narodami, organizacji i promowania kongresów pokojowych oraz likwidacji lub zmniejszenia istniejących armii”</a:t>
            </a:r>
            <a:r>
              <a:t>. Wyróżnienie pokojowe przyznaje się od początku trwania konkursu. 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Pierwszą nagrodę </a:t>
            </a:r>
            <a:r>
              <a:t>rozdzielono pomiędzy 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dwóch laureatów</a:t>
            </a:r>
            <a:r>
              <a:t>. Wyróżnienia otrzymali: 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Frédéric Passy </a:t>
            </a:r>
            <a:r>
              <a:t>– jeden z głównych założycieli Unii Międzyparlamentarnej i organizator I Światowego Kongresu Pokojowego oraz 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Henri Dunant</a:t>
            </a:r>
            <a:r>
              <a:t> – założyciel Czerwonego Krzyża, a zarazem inicjator konwencji genewskiej.</a:t>
            </a:r>
          </a:p>
        </p:txBody>
      </p:sp>
      <p:pic>
        <p:nvPicPr>
          <p:cNvPr id="264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80" y="-1008774"/>
            <a:ext cx="4461292" cy="3152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3058163" y="732135"/>
            <a:ext cx="7862756" cy="4832642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rPr dirty="0" err="1"/>
              <a:t>Kto</a:t>
            </a:r>
            <a:r>
              <a:rPr dirty="0"/>
              <a:t> </a:t>
            </a:r>
            <a:r>
              <a:rPr dirty="0" err="1"/>
              <a:t>decyduje</a:t>
            </a:r>
            <a:r>
              <a:rPr dirty="0"/>
              <a:t> o </a:t>
            </a:r>
            <a:r>
              <a:rPr dirty="0" err="1"/>
              <a:t>wyborze</a:t>
            </a:r>
            <a:r>
              <a:rPr dirty="0"/>
              <a:t> </a:t>
            </a:r>
            <a:r>
              <a:rPr dirty="0" err="1"/>
              <a:t>laureata</a:t>
            </a:r>
            <a:r>
              <a:rPr dirty="0"/>
              <a:t>? </a:t>
            </a:r>
          </a:p>
          <a:p>
            <a:pPr algn="just"/>
            <a:r>
              <a:rPr dirty="0" err="1"/>
              <a:t>Zgodnie</a:t>
            </a:r>
            <a:r>
              <a:rPr dirty="0"/>
              <a:t> z </a:t>
            </a:r>
            <a:r>
              <a:rPr dirty="0" err="1"/>
              <a:t>treścią</a:t>
            </a:r>
            <a:r>
              <a:rPr dirty="0"/>
              <a:t> </a:t>
            </a:r>
            <a:r>
              <a:rPr dirty="0" err="1"/>
              <a:t>testamentu</a:t>
            </a:r>
            <a:r>
              <a:rPr dirty="0"/>
              <a:t> Alfreda </a:t>
            </a:r>
            <a:r>
              <a:rPr dirty="0" err="1"/>
              <a:t>Nobla</a:t>
            </a:r>
            <a:r>
              <a:rPr dirty="0"/>
              <a:t> </a:t>
            </a:r>
            <a:r>
              <a:rPr dirty="0" err="1"/>
              <a:t>wyróżnienie</a:t>
            </a:r>
            <a:r>
              <a:rPr dirty="0"/>
              <a:t> </a:t>
            </a:r>
            <a:r>
              <a:rPr dirty="0" err="1"/>
              <a:t>przyznaje</a:t>
            </a:r>
            <a:r>
              <a:rPr dirty="0"/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Norweski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Komitet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Noblowski</a:t>
            </a:r>
            <a:r>
              <a:rPr dirty="0"/>
              <a:t>. W </a:t>
            </a:r>
            <a:r>
              <a:rPr dirty="0" err="1"/>
              <a:t>jego</a:t>
            </a:r>
            <a:r>
              <a:rPr dirty="0"/>
              <a:t> </a:t>
            </a:r>
            <a:r>
              <a:rPr dirty="0" err="1"/>
              <a:t>skład</a:t>
            </a:r>
            <a:r>
              <a:rPr dirty="0"/>
              <a:t> </a:t>
            </a:r>
            <a:r>
              <a:rPr dirty="0" err="1"/>
              <a:t>wchodzi</a:t>
            </a:r>
            <a:r>
              <a:rPr dirty="0"/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pięciu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członków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powoływanych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przez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norweski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parlament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–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Storting</a:t>
            </a:r>
            <a:r>
              <a:rPr dirty="0"/>
              <a:t>. </a:t>
            </a:r>
            <a:r>
              <a:rPr dirty="0" err="1"/>
              <a:t>Skład</a:t>
            </a:r>
            <a:r>
              <a:rPr dirty="0"/>
              <a:t> </a:t>
            </a:r>
            <a:r>
              <a:rPr dirty="0" err="1"/>
              <a:t>komisji</a:t>
            </a:r>
            <a:r>
              <a:rPr dirty="0"/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odzwierciedla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względną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siłę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partii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politycznych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w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parlamencie</a:t>
            </a:r>
            <a:r>
              <a:rPr dirty="0"/>
              <a:t>. </a:t>
            </a:r>
          </a:p>
          <a:p>
            <a:pPr algn="just"/>
            <a:r>
              <a:rPr dirty="0" err="1"/>
              <a:t>Członkowie</a:t>
            </a:r>
            <a:r>
              <a:rPr dirty="0"/>
              <a:t> </a:t>
            </a:r>
            <a:r>
              <a:rPr dirty="0" err="1"/>
              <a:t>Komitetu</a:t>
            </a:r>
            <a:r>
              <a:rPr dirty="0"/>
              <a:t> </a:t>
            </a:r>
            <a:r>
              <a:rPr dirty="0" err="1"/>
              <a:t>pełnią</a:t>
            </a:r>
            <a:r>
              <a:rPr dirty="0"/>
              <a:t> </a:t>
            </a:r>
            <a:r>
              <a:rPr dirty="0" err="1"/>
              <a:t>swoją</a:t>
            </a:r>
            <a:r>
              <a:rPr dirty="0"/>
              <a:t> </a:t>
            </a:r>
            <a:r>
              <a:rPr dirty="0" err="1"/>
              <a:t>funkcję</a:t>
            </a:r>
            <a:r>
              <a:rPr dirty="0"/>
              <a:t> </a:t>
            </a:r>
            <a:r>
              <a:rPr dirty="0" err="1"/>
              <a:t>przez</a:t>
            </a:r>
            <a:r>
              <a:rPr dirty="0"/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sześć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lat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/>
              <a:t>(</a:t>
            </a:r>
            <a:r>
              <a:rPr dirty="0" err="1"/>
              <a:t>istnieje</a:t>
            </a:r>
            <a:r>
              <a:rPr dirty="0"/>
              <a:t> </a:t>
            </a:r>
            <a:r>
              <a:rPr dirty="0" err="1"/>
              <a:t>możliwość</a:t>
            </a:r>
            <a:r>
              <a:rPr dirty="0"/>
              <a:t> </a:t>
            </a:r>
            <a:r>
              <a:rPr dirty="0" err="1"/>
              <a:t>wyboru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kolejną</a:t>
            </a:r>
            <a:r>
              <a:rPr dirty="0"/>
              <a:t> </a:t>
            </a:r>
            <a:r>
              <a:rPr dirty="0" err="1"/>
              <a:t>kadencję</a:t>
            </a:r>
            <a:r>
              <a:rPr dirty="0"/>
              <a:t>). </a:t>
            </a:r>
            <a:r>
              <a:rPr dirty="0" err="1"/>
              <a:t>Podczas</a:t>
            </a:r>
            <a:r>
              <a:rPr dirty="0"/>
              <a:t> </a:t>
            </a:r>
            <a:r>
              <a:rPr dirty="0" err="1"/>
              <a:t>procesu</a:t>
            </a:r>
            <a:r>
              <a:rPr dirty="0"/>
              <a:t> </a:t>
            </a:r>
            <a:r>
              <a:rPr dirty="0" err="1"/>
              <a:t>kwalifikacyjnego</a:t>
            </a:r>
            <a:r>
              <a:rPr dirty="0"/>
              <a:t> w </a:t>
            </a:r>
            <a:r>
              <a:rPr dirty="0" err="1"/>
              <a:t>obradach</a:t>
            </a:r>
            <a:r>
              <a:rPr dirty="0"/>
              <a:t> </a:t>
            </a:r>
            <a:r>
              <a:rPr dirty="0" err="1"/>
              <a:t>uczestniczą</a:t>
            </a:r>
            <a:r>
              <a:rPr dirty="0"/>
              <a:t> </a:t>
            </a:r>
            <a:r>
              <a:rPr dirty="0" err="1"/>
              <a:t>również</a:t>
            </a:r>
            <a:r>
              <a:rPr dirty="0"/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specjalnie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mianowani</a:t>
            </a:r>
            <a:r>
              <a:rPr dirty="0"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dirty="0" err="1">
                <a:latin typeface="Raleway Bold"/>
                <a:ea typeface="Raleway Bold"/>
                <a:cs typeface="Raleway Bold"/>
                <a:sym typeface="Raleway Bold"/>
              </a:rPr>
              <a:t>eksperci</a:t>
            </a:r>
            <a:r>
              <a:rPr dirty="0"/>
              <a:t>.</a:t>
            </a:r>
          </a:p>
          <a:p>
            <a:br>
              <a:rPr dirty="0"/>
            </a:br>
            <a:endParaRPr dirty="0"/>
          </a:p>
        </p:txBody>
      </p:sp>
      <p:pic>
        <p:nvPicPr>
          <p:cNvPr id="267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80" y="-1008774"/>
            <a:ext cx="4461292" cy="3152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3058163" y="732133"/>
            <a:ext cx="7862756" cy="518534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000" b="1" strike="noStrike" spc="-1" dirty="0">
                <a:solidFill>
                  <a:srgbClr val="002060"/>
                </a:solidFill>
                <a:latin typeface="Raleway Bold"/>
                <a:ea typeface="Raleway Bold"/>
              </a:rPr>
              <a:t>Kto otrzymał Pokojową Nagrodę Nobla w 2021 roku?</a:t>
            </a: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0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 2023 roku </a:t>
            </a:r>
            <a:r>
              <a:rPr lang="pl-PL" sz="2000" kern="100" dirty="0">
                <a:solidFill>
                  <a:srgbClr val="002060"/>
                </a:solidFill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Komitet Pokojowej Nagrody Nobla </a:t>
            </a:r>
            <a:r>
              <a:rPr lang="pl-PL" sz="20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zdecydował się uhonorować </a:t>
            </a:r>
            <a:r>
              <a:rPr lang="pl-PL" sz="2000" b="1" kern="100" dirty="0" err="1">
                <a:solidFill>
                  <a:srgbClr val="002060"/>
                </a:solidFill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Narges</a:t>
            </a:r>
            <a:r>
              <a:rPr lang="pl-PL" sz="2000" b="1" kern="100" dirty="0">
                <a:solidFill>
                  <a:srgbClr val="002060"/>
                </a:solidFill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kern="100" dirty="0" err="1">
                <a:solidFill>
                  <a:srgbClr val="002060"/>
                </a:solidFill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Mohammadi</a:t>
            </a:r>
            <a:r>
              <a:rPr lang="pl-PL" sz="2000" b="1" kern="100" dirty="0">
                <a:solidFill>
                  <a:srgbClr val="002060"/>
                </a:solidFill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kern="100" dirty="0">
              <a:solidFill>
                <a:srgbClr val="002060"/>
              </a:solidFill>
              <a:latin typeface="Raleway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2000" kern="100" dirty="0">
              <a:solidFill>
                <a:srgbClr val="002060"/>
              </a:solidFill>
              <a:effectLst/>
              <a:latin typeface="Raleway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kern="100" dirty="0">
              <a:solidFill>
                <a:srgbClr val="002060"/>
              </a:solidFill>
              <a:latin typeface="Raleway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2000" kern="100" dirty="0">
              <a:solidFill>
                <a:srgbClr val="002060"/>
              </a:solidFill>
              <a:effectLst/>
              <a:latin typeface="Raleway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2000" kern="100" dirty="0">
              <a:solidFill>
                <a:srgbClr val="002060"/>
              </a:solidFill>
              <a:effectLst/>
              <a:latin typeface="Raleway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pl-PL" sz="1000" dirty="0">
                <a:solidFill>
                  <a:srgbClr val="002060"/>
                </a:solidFill>
              </a:rPr>
              <a:t>                                                             </a:t>
            </a:r>
            <a:r>
              <a:rPr lang="en-US" sz="1000" dirty="0">
                <a:solidFill>
                  <a:srgbClr val="002060"/>
                </a:solidFill>
              </a:rPr>
              <a:t>Ill. </a:t>
            </a:r>
            <a:r>
              <a:rPr lang="en-US" sz="1000" dirty="0" err="1">
                <a:solidFill>
                  <a:srgbClr val="002060"/>
                </a:solidFill>
              </a:rPr>
              <a:t>Niklas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Elmehed</a:t>
            </a:r>
            <a:r>
              <a:rPr lang="en-US" sz="1000" dirty="0">
                <a:solidFill>
                  <a:srgbClr val="002060"/>
                </a:solidFill>
              </a:rPr>
              <a:t> © Nobel Prize Outreach</a:t>
            </a:r>
            <a:r>
              <a:rPr lang="pl-PL" sz="1000" dirty="0">
                <a:solidFill>
                  <a:srgbClr val="002060"/>
                </a:solidFill>
              </a:rPr>
              <a:t> / https://www.nobelprize.org/prizes/peace/</a:t>
            </a:r>
            <a:endParaRPr lang="pl-PL" sz="10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pl-PL" sz="20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za „</a:t>
            </a:r>
            <a:r>
              <a:rPr lang="pl-PL" sz="2000" kern="100" dirty="0">
                <a:solidFill>
                  <a:srgbClr val="002060"/>
                </a:solidFill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walkę przeciwko prześladowaniu kobiet w Iranie </a:t>
            </a:r>
            <a:r>
              <a:rPr lang="pl-PL" sz="20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oraz </a:t>
            </a:r>
            <a:r>
              <a:rPr lang="pl-PL" sz="2000" kern="100" dirty="0">
                <a:solidFill>
                  <a:srgbClr val="002060"/>
                </a:solidFill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walkę o prawa człowieka </a:t>
            </a:r>
            <a:br>
              <a:rPr lang="pl-PL" sz="2000" kern="100" dirty="0">
                <a:solidFill>
                  <a:srgbClr val="002060"/>
                </a:solidFill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kern="100" dirty="0">
                <a:solidFill>
                  <a:srgbClr val="002060"/>
                </a:solidFill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i wolności dla wszystkich”</a:t>
            </a:r>
            <a:r>
              <a:rPr lang="pl-PL" sz="2000" kern="100" dirty="0">
                <a:solidFill>
                  <a:srgbClr val="002060"/>
                </a:solidFill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2000" kern="100" dirty="0">
                <a:solidFill>
                  <a:srgbClr val="002060"/>
                </a:solidFill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Komisja podkreśliła, że tegoroczna nagroda jest również</a:t>
            </a:r>
            <a:r>
              <a:rPr lang="pl-PL" sz="20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kern="100" dirty="0">
                <a:solidFill>
                  <a:srgbClr val="002060"/>
                </a:solidFill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wyrazem uznania dla setek tysięcy ludzi, którzy w poprzednim roku demonstrowali przeciwko polityce dyskryminacji i ucisku kobiet prowadzonej przez reżim Iranu</a:t>
            </a:r>
            <a:r>
              <a:rPr lang="pl-PL" sz="20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pl-PL" sz="20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Motto demonstrantów: "</a:t>
            </a:r>
            <a:r>
              <a:rPr lang="pl-PL" sz="2000" kern="100" dirty="0">
                <a:solidFill>
                  <a:srgbClr val="002060"/>
                </a:solidFill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Kobieta - Życie - Wolność</a:t>
            </a:r>
            <a:r>
              <a:rPr lang="pl-PL" sz="20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" - odpowiednio wyraża działalność </a:t>
            </a:r>
            <a:r>
              <a:rPr lang="pl-PL" sz="2000" kern="100" dirty="0" err="1">
                <a:solidFill>
                  <a:srgbClr val="002060"/>
                </a:solidFill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Narges</a:t>
            </a:r>
            <a:r>
              <a:rPr lang="pl-PL" sz="2000" kern="100" dirty="0">
                <a:solidFill>
                  <a:srgbClr val="002060"/>
                </a:solidFill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kern="100" dirty="0" err="1">
                <a:solidFill>
                  <a:srgbClr val="002060"/>
                </a:solidFill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Mohammadi</a:t>
            </a:r>
            <a:r>
              <a:rPr lang="pl-PL" sz="20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0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2000" b="0" strike="noStrike" spc="-1" dirty="0">
              <a:solidFill>
                <a:srgbClr val="002060"/>
              </a:solidFill>
              <a:latin typeface="Raleway Thin"/>
            </a:endParaRPr>
          </a:p>
        </p:txBody>
      </p:sp>
      <p:pic>
        <p:nvPicPr>
          <p:cNvPr id="270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80" y="-1008774"/>
            <a:ext cx="4461292" cy="3152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az 2" descr="Obraz zawierający szkic, rysowanie, Ludzka twarz, sztuka&#10;&#10;Opis wygenerowany automatycznie">
            <a:extLst>
              <a:ext uri="{FF2B5EF4-FFF2-40B4-BE49-F238E27FC236}">
                <a16:creationId xmlns:a16="http://schemas.microsoft.com/office/drawing/2014/main" id="{B1CE7991-B11B-7E01-F71B-E887A7B69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65" y="1557000"/>
            <a:ext cx="1872000" cy="1872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3058163" y="732133"/>
            <a:ext cx="7862756" cy="5185342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05255">
              <a:spcBef>
                <a:spcPts val="900"/>
              </a:spcBef>
              <a:defRPr sz="1979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rPr lang="pl-PL" sz="1100" b="1" kern="1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Narges</a:t>
            </a:r>
            <a:r>
              <a:rPr lang="pl-PL" sz="11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100" b="1" kern="1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Safie</a:t>
            </a:r>
            <a:r>
              <a:rPr lang="pl-PL" sz="11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100" b="1" kern="1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Mohammadi</a:t>
            </a:r>
            <a:r>
              <a:rPr lang="pl-PL" sz="1100" kern="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100" kern="100" dirty="0">
                <a:solidFill>
                  <a:srgbClr val="002060"/>
                </a:solidFill>
                <a:latin typeface="Raleway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r. 21 kwietnia 1972 r. w </a:t>
            </a:r>
            <a:r>
              <a:rPr lang="pl-PL" sz="1100" kern="100" dirty="0" err="1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Zanjan</a:t>
            </a: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w Iranie. Uczęszczała na Międzynarodowy Uniwersytet Imama Chomeiniego, uzyskując dyplom z fizyki i tytuł inżyniera. </a:t>
            </a:r>
            <a:r>
              <a:rPr lang="pl-PL" sz="1100" kern="100" dirty="0">
                <a:solidFill>
                  <a:srgbClr val="002060"/>
                </a:solidFill>
                <a:latin typeface="Raleway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Swoją działalność na rzecz praw kobiet rozpoczęła już na studiach, gdzie pisała krytyczne artykuły w gazecie studenckiej, a także współtworzyła grupę </a:t>
            </a:r>
            <a:r>
              <a:rPr lang="pl-PL" sz="1100" b="1" kern="100" dirty="0" err="1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Tashakkol</a:t>
            </a:r>
            <a:r>
              <a:rPr lang="pl-PL" sz="1100" b="1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100" b="1" kern="100" dirty="0" err="1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Daaneshjuyi</a:t>
            </a:r>
            <a:r>
              <a:rPr lang="pl-PL" sz="1100" b="1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100" b="1" kern="100" dirty="0" err="1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Roshangaraan</a:t>
            </a:r>
            <a:r>
              <a:rPr lang="pl-PL" sz="1100" b="1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("Oświecona Grupa Studencka"). Jej aktywności szybko została zauważona przez reżim, co wiązało się z dwukrotnym aresztowaniem oraz zakazem aktywnego uczestniczenia </a:t>
            </a:r>
            <a:b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w klubie wspinaczkowym, którego była członkinią. </a:t>
            </a:r>
            <a:endParaRPr lang="pl-PL" sz="1100" kern="100" dirty="0">
              <a:solidFill>
                <a:srgbClr val="002060"/>
              </a:solidFill>
              <a:effectLst/>
              <a:latin typeface="Raleway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100" b="1" kern="100" dirty="0" err="1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Mohammadi</a:t>
            </a: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pracowała jako dziennikarka dla kilku lokalnych gazet, opublikowała także cykl esejów politycznych, </a:t>
            </a:r>
            <a:b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tj. „</a:t>
            </a:r>
            <a:r>
              <a:rPr lang="pl-PL" sz="1100" b="1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Reformy, strategia i taktyka</a:t>
            </a: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”. Eseje zostały wydane w języku perskim. Ze względu na poparcie walki o równość kobiet i prawa wszystkich obywateli bez względu na ich płeć, poglądy polityczne i religię dostała zakaz publikowania.</a:t>
            </a:r>
            <a:endParaRPr lang="pl-PL" sz="1100" kern="100" dirty="0">
              <a:solidFill>
                <a:srgbClr val="002060"/>
              </a:solidFill>
              <a:effectLst/>
              <a:latin typeface="Raleway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W 2003 roku </a:t>
            </a:r>
            <a:r>
              <a:rPr lang="pl-PL" sz="1100" kern="100" dirty="0" err="1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Mohammadi</a:t>
            </a: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dołączyła do </a:t>
            </a:r>
            <a:r>
              <a:rPr lang="pl-PL" sz="1100" b="1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Centrum Obrońców Praw Człowieka</a:t>
            </a: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kierowanego przez inna laureatkę Pokojowej Nagrody Nobla </a:t>
            </a:r>
            <a:r>
              <a:rPr lang="pl-PL" sz="1100" b="1" kern="100" dirty="0" err="1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Shirin</a:t>
            </a:r>
            <a:r>
              <a:rPr lang="pl-PL" sz="1100" b="1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Ebadi</a:t>
            </a: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gdzie wkrótce została wiceprezeską organizacji.</a:t>
            </a:r>
            <a:endParaRPr lang="pl-PL" sz="1100" kern="100" dirty="0">
              <a:solidFill>
                <a:srgbClr val="002060"/>
              </a:solidFill>
              <a:effectLst/>
              <a:latin typeface="Raleway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7 września 2008 r. </a:t>
            </a:r>
            <a:r>
              <a:rPr lang="pl-PL" sz="1100" kern="100" dirty="0" err="1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Narges</a:t>
            </a: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100" kern="100" dirty="0" err="1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Mohammadi</a:t>
            </a: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została wybrana na przewodniczącą komitetu wykonawczego </a:t>
            </a:r>
            <a:r>
              <a:rPr lang="pl-PL" sz="1100" b="1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Narodowej Rady Pokoju w Iranie</a:t>
            </a: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szerokiej koalicji promującej prawa człowieka.</a:t>
            </a:r>
            <a:endParaRPr lang="pl-PL" sz="1100" kern="100" dirty="0">
              <a:solidFill>
                <a:srgbClr val="002060"/>
              </a:solidFill>
              <a:effectLst/>
              <a:latin typeface="Raleway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W 2022 roku </a:t>
            </a:r>
            <a:r>
              <a:rPr lang="pl-PL" sz="1100" kern="100" dirty="0" err="1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Narges</a:t>
            </a: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100" kern="100" dirty="0" err="1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Mohammadi</a:t>
            </a: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opublikowała po angielsku książkę „</a:t>
            </a:r>
            <a:r>
              <a:rPr lang="pl-PL" sz="1100" b="1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White </a:t>
            </a:r>
            <a:r>
              <a:rPr lang="pl-PL" sz="1100" b="1" kern="100" dirty="0" err="1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Torture</a:t>
            </a: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”, cykl wywiadów z kobietami zamkniętymi w irańskich więzieniach. Książka została nagrodzona na Międzynarodowym Festiwalu Filmowym i Forum Praw Człowieka.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Odważna walka Laureatki od początku wiązała się z ogromnymi kosztami osobistymi, rodzinnymi i  zdrowotnymi. Teokratyczny reżim aresztował ją 13 razy, skazując na łączną karą 31 lat pozbawienia wolności i 154 baty. </a:t>
            </a:r>
            <a:r>
              <a:rPr lang="pl-PL" sz="1100" kern="100" dirty="0" err="1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Narges</a:t>
            </a: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100" kern="100" dirty="0" err="1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Mohammadi</a:t>
            </a: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w chwili ogłoszenia werdyktu Komisji </a:t>
            </a:r>
            <a:r>
              <a:rPr lang="pl-PL" sz="1100" kern="100" dirty="0">
                <a:solidFill>
                  <a:srgbClr val="002060"/>
                </a:solidFill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oblowskiej nadal przebywa w więzieniu. M</a:t>
            </a:r>
            <a:r>
              <a:rPr lang="pl-PL" sz="1100" kern="100" dirty="0">
                <a:solidFill>
                  <a:srgbClr val="002060"/>
                </a:solidFill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imo ograniczenia wolności wciąż udaje jej się być aktywną działaczką. O</a:t>
            </a:r>
            <a:r>
              <a:rPr lang="pl-PL" sz="1100" kern="100" dirty="0">
                <a:solidFill>
                  <a:srgbClr val="002060"/>
                </a:solidFill>
                <a:effectLst/>
                <a:latin typeface="Raleway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d kilku lat nie widziała swoich dzieci i męża. </a:t>
            </a:r>
            <a:endParaRPr lang="pl-PL" sz="1100" kern="100" dirty="0">
              <a:solidFill>
                <a:srgbClr val="002060"/>
              </a:solidFill>
              <a:effectLst/>
              <a:latin typeface="Raleway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8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80" y="-1008774"/>
            <a:ext cx="4461292" cy="3152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Obraz 1" descr="Obraz zawierający szkic, rysowanie, Ludzka twarz, sztuka&#10;&#10;Opis wygenerowany automatycznie">
            <a:extLst>
              <a:ext uri="{FF2B5EF4-FFF2-40B4-BE49-F238E27FC236}">
                <a16:creationId xmlns:a16="http://schemas.microsoft.com/office/drawing/2014/main" id="{72F90F2B-A45C-DD00-B683-1C8885EF5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3" y="1047819"/>
            <a:ext cx="1872000" cy="1872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3058163" y="732133"/>
            <a:ext cx="7862756" cy="518534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effectLst/>
                <a:latin typeface="Raleway Bold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Dlaczego ważna jest tegoroczna Pokojowa Nagroda Nobla?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Jak w swoim werdykcie podkreśliła Komisja </a:t>
            </a:r>
            <a:r>
              <a:rPr lang="pl-PL" kern="100" dirty="0"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l-PL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oblowska, tegoroczna nagroda jest także </a:t>
            </a:r>
            <a:r>
              <a:rPr lang="pl-PL" sz="2000" kern="100" dirty="0"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wyrazem uznania dla setek tysięcy ludzi, którzy w poprzednim roku demonstrowali przeciwko polityce dyskryminacji i ucisku kobiet prowadzonej przez teokratyczny reżim Iranu</a:t>
            </a:r>
            <a:r>
              <a:rPr lang="pl-PL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Motto demonstrantów - "</a:t>
            </a:r>
            <a:r>
              <a:rPr lang="pl-PL" sz="2000" kern="100" dirty="0"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Kobieta - Życie - Wolność</a:t>
            </a:r>
            <a:r>
              <a:rPr lang="pl-PL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" – zdaniem </a:t>
            </a:r>
            <a:r>
              <a:rPr lang="pl-PL" kern="100" dirty="0">
                <a:ea typeface="Calibri" panose="020F0502020204030204" pitchFamily="34" charset="0"/>
                <a:cs typeface="Calibri" panose="020F0502020204030204" pitchFamily="34" charset="0"/>
              </a:rPr>
              <a:t>Komitetu </a:t>
            </a:r>
            <a:r>
              <a:rPr lang="pl-PL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wyraża działalność </a:t>
            </a:r>
            <a:r>
              <a:rPr lang="pl-PL" sz="2000" kern="100" dirty="0" err="1"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Narges</a:t>
            </a:r>
            <a:r>
              <a:rPr lang="pl-PL" sz="2000" kern="100" dirty="0"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kern="100" dirty="0" err="1">
                <a:effectLst/>
                <a:latin typeface="Raleway Bold"/>
                <a:ea typeface="Calibri" panose="020F0502020204030204" pitchFamily="34" charset="0"/>
                <a:cs typeface="Calibri" panose="020F0502020204030204" pitchFamily="34" charset="0"/>
              </a:rPr>
              <a:t>Mohammadi</a:t>
            </a:r>
            <a:r>
              <a:rPr lang="pl-PL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Ta myśl sygnalizuje, że niezależnie od sytuacji społecznej, ekonomicznej, niezależnie od tego, czy trwa wojna, czy pokój, prawa kobiet powinny być nienaruszalne.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kern="100" dirty="0">
                <a:ea typeface="Calibri" panose="020F0502020204030204" pitchFamily="34" charset="0"/>
                <a:cs typeface="Calibri" panose="020F0502020204030204" pitchFamily="34" charset="0"/>
              </a:rPr>
              <a:t>Chociaż walka o prawa kobiet ma już swoją długą tradycję, nadal okazuje się, że w tej dziedzinie jest wiele do zrobienia. Protesty kobiet i mężczyzn za </a:t>
            </a:r>
            <a:r>
              <a:rPr lang="pl-PL" kern="100" dirty="0">
                <a:latin typeface="Raleway Bold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równouprawnieniem i prawami kobiet </a:t>
            </a:r>
            <a:r>
              <a:rPr lang="pl-PL" kern="100" dirty="0">
                <a:ea typeface="Calibri" panose="020F0502020204030204" pitchFamily="34" charset="0"/>
                <a:cs typeface="Calibri" panose="020F0502020204030204" pitchFamily="34" charset="0"/>
              </a:rPr>
              <a:t>odbywają się nie tylko w Iranie, ale na całym świecie, także w Europie. Nagroda dla </a:t>
            </a:r>
            <a:r>
              <a:rPr lang="pl-PL" kern="100" dirty="0" err="1">
                <a:latin typeface="Raleway Bold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Narges</a:t>
            </a:r>
            <a:r>
              <a:rPr lang="pl-PL" kern="100" dirty="0">
                <a:latin typeface="Raleway Bold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kern="100" dirty="0" err="1">
                <a:latin typeface="Raleway Bold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Mohammadi</a:t>
            </a:r>
            <a:r>
              <a:rPr lang="pl-PL" kern="100" dirty="0">
                <a:latin typeface="Raleway Bold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kern="100" dirty="0">
                <a:ea typeface="Calibri" panose="020F0502020204030204" pitchFamily="34" charset="0"/>
                <a:cs typeface="Calibri" panose="020F0502020204030204" pitchFamily="34" charset="0"/>
              </a:rPr>
              <a:t>to głos poparcia dla tych osób. </a:t>
            </a:r>
            <a:endParaRPr lang="pl-PL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>
                <a:latin typeface="Raleway Bold"/>
                <a:ea typeface="Raleway Bold"/>
                <a:cs typeface="Raleway Bold"/>
                <a:sym typeface="Raleway Bold"/>
              </a:defRPr>
            </a:pPr>
            <a:endParaRPr dirty="0">
              <a:latin typeface="Raleway Bold"/>
              <a:ea typeface="Raleway Bold"/>
              <a:cs typeface="Raleway Bold"/>
              <a:sym typeface="Raleway Bold"/>
            </a:endParaRPr>
          </a:p>
        </p:txBody>
      </p:sp>
      <p:pic>
        <p:nvPicPr>
          <p:cNvPr id="273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6308" y="-1041431"/>
            <a:ext cx="4461292" cy="3152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a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1426</Words>
  <Application>Microsoft Office PowerPoint</Application>
  <PresentationFormat>Panoramiczny</PresentationFormat>
  <Paragraphs>57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Raleway</vt:lpstr>
      <vt:lpstr>Raleway Thin</vt:lpstr>
      <vt:lpstr>Bree Serif</vt:lpstr>
      <vt:lpstr>Play</vt:lpstr>
      <vt:lpstr>Raleway Bold</vt:lpstr>
      <vt:lpstr>Raleway Light</vt:lpstr>
      <vt:lpstr>DashVTI</vt:lpstr>
      <vt:lpstr>Prezentacja programu PowerPoint</vt:lpstr>
      <vt:lpstr>Alfred Nobel</vt:lpstr>
      <vt:lpstr>Nagroda Nobla</vt:lpstr>
      <vt:lpstr>Pięć czy sześć Nagród Nobla?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CWiD</dc:creator>
  <cp:lastModifiedBy>Agata Ludwiniak</cp:lastModifiedBy>
  <cp:revision>19</cp:revision>
  <dcterms:modified xsi:type="dcterms:W3CDTF">2023-10-09T19:07:04Z</dcterms:modified>
</cp:coreProperties>
</file>