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80" r:id="rId10"/>
    <p:sldId id="275" r:id="rId11"/>
    <p:sldId id="279" r:id="rId12"/>
    <p:sldId id="276" r:id="rId13"/>
    <p:sldId id="277" r:id="rId14"/>
    <p:sldId id="272" r:id="rId15"/>
  </p:sldIdLst>
  <p:sldSz cx="12192000" cy="6858000"/>
  <p:notesSz cx="6858000" cy="9144000"/>
  <p:embeddedFontLst>
    <p:embeddedFont>
      <p:font typeface="Bree Serif" panose="020B0604020202020204" charset="-18"/>
      <p:regular r:id="rId17"/>
    </p:embeddedFont>
    <p:embeddedFont>
      <p:font typeface="Cambria Math" panose="02040503050406030204" pitchFamily="18" charset="0"/>
      <p:regular r:id="rId18"/>
    </p:embeddedFont>
    <p:embeddedFont>
      <p:font typeface="Play" panose="020B0604020202020204" charset="0"/>
      <p:regular r:id="rId19"/>
      <p:bold r:id="rId20"/>
    </p:embeddedFont>
    <p:embeddedFont>
      <p:font typeface="Raleway" pitchFamily="2" charset="-18"/>
      <p:regular r:id="rId21"/>
      <p:bold r:id="rId22"/>
      <p:italic r:id="rId23"/>
      <p:boldItalic r:id="rId24"/>
    </p:embeddedFont>
    <p:embeddedFont>
      <p:font typeface="Raleway Light" pitchFamily="2" charset="-18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5"/>
  </p:normalViewPr>
  <p:slideViewPr>
    <p:cSldViewPr snapToGrid="0">
      <p:cViewPr varScale="1">
        <p:scale>
          <a:sx n="65" d="100"/>
          <a:sy n="65" d="100"/>
        </p:scale>
        <p:origin x="16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3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885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431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99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83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32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tura body">
  <p:cSld name="literatura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2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26776">
            <a:off x="-56216" y="6002898"/>
            <a:ext cx="1105744" cy="122593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LITERATURY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kojowa tytułowa">
  <p:cSld name="pokojowa tytułow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3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98247">
            <a:off x="-713915" y="3590518"/>
            <a:ext cx="3467699" cy="390913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POKOJOWA NAGRODA NOBLA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kojowa body">
  <p:cSld name="pokojowa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74915" y="6363730"/>
            <a:ext cx="4482885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259353">
            <a:off x="22333" y="5890857"/>
            <a:ext cx="954760" cy="10127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POKOJOWA NAGRODA NOBLA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uki ekonomiczne tytułowa">
  <p:cSld name="nauki ekonomiczne tytułow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5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66759" y="3305432"/>
            <a:ext cx="4115599" cy="41333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948840" y="6363730"/>
            <a:ext cx="47008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NAUK EKONOMICZNYCH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uki ekonomiczne body">
  <p:cSld name="nauki ekonomiczne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420" y="5805860"/>
            <a:ext cx="947459" cy="11217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2948840" y="6363730"/>
            <a:ext cx="45455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NAUK EKONOMICZNYCH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90" name="Google Shape;90;p16"/>
          <p:cNvCxnSpPr>
            <a:stCxn id="87" idx="3"/>
          </p:cNvCxnSpPr>
          <p:nvPr/>
        </p:nvCxnSpPr>
        <p:spPr>
          <a:xfrm rot="10800000" flipH="1">
            <a:off x="897039" y="6363712"/>
            <a:ext cx="4392600" cy="300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iestandardowe 2 kolumny">
  <p:cSld name="niestandardowe 2 kolumn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623885" y="602432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623885" y="1884770"/>
            <a:ext cx="4572132" cy="405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5529518" y="1884770"/>
            <a:ext cx="4572132" cy="405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1">
  <p:cSld name="tytułowa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055808" y="2776498"/>
            <a:ext cx="10363200" cy="115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6600"/>
              <a:buFont typeface="Bree Serif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1055808" y="3973395"/>
            <a:ext cx="10363200" cy="52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600"/>
              <a:buFont typeface="Raleway"/>
              <a:buNone/>
            </a:pPr>
            <a:r>
              <a:rPr lang="pl-PL" sz="1600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rPr>
              <a:t>Podtytuł, jaki tylko chcesz. 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2">
  <p:cSld name="tytułowa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3892" y="668156"/>
            <a:ext cx="4184439" cy="3272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918169" y="2905264"/>
            <a:ext cx="5463938" cy="207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6600"/>
              <a:buFont typeface="Bree Serif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2007379" y="5140555"/>
            <a:ext cx="4720524" cy="192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600"/>
              <a:buFont typeface="Raleway"/>
              <a:buNone/>
            </a:pPr>
            <a:r>
              <a:rPr lang="pl-PL" sz="1600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rPr>
              <a:t>Podtytuł, jaki tylko chcesz. 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a">
  <p:cSld name="pust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ŁKIEM PUSTA">
  <p:cSld name="CAŁKIEM PUST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nsza">
  <p:cSld name="plansz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102983" y="2207759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288" y="735165"/>
            <a:ext cx="1805956" cy="14123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_partnerzy wydarzen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az 2" descr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51" y="1678576"/>
            <a:ext cx="4036898" cy="162915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Prostokąt 3"/>
          <p:cNvSpPr txBox="1"/>
          <p:nvPr/>
        </p:nvSpPr>
        <p:spPr>
          <a:xfrm>
            <a:off x="5082833" y="4010053"/>
            <a:ext cx="191121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0A125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t>Partner wydarzenia:</a:t>
            </a:r>
          </a:p>
        </p:txBody>
      </p:sp>
      <p:sp>
        <p:nvSpPr>
          <p:cNvPr id="213" name="Prostokąt 4"/>
          <p:cNvSpPr/>
          <p:nvPr/>
        </p:nvSpPr>
        <p:spPr>
          <a:xfrm>
            <a:off x="10199647" y="5813502"/>
            <a:ext cx="1836236" cy="9144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Obraz 6" descr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31" y="4765928"/>
            <a:ext cx="1378358" cy="56999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8640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zyka tytułowa">
  <p:cSld name="fizyka tytułow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872" y="3895927"/>
            <a:ext cx="3242318" cy="3874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4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FIZYKI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ycyna lub fizjologia tytułowa">
  <p:cSld name="medycyna lub fizjologia tytułow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9610" y="3188361"/>
            <a:ext cx="3324056" cy="4641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2948840" y="6363730"/>
            <a:ext cx="517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MEDYCYNY LUB FIZJOLOGII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6" name="Google Shape;36;p6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ycyna lub fizjologia - body">
  <p:cSld name="medycyna lub fizjologia -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2948840" y="6363730"/>
            <a:ext cx="517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MEDYCYNY LUB FIZJOLOGII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9" name="Google Shape;39;p7"/>
          <p:cNvCxnSpPr/>
          <p:nvPr/>
        </p:nvCxnSpPr>
        <p:spPr>
          <a:xfrm>
            <a:off x="822960" y="6363730"/>
            <a:ext cx="4434840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620" y="5868871"/>
            <a:ext cx="919705" cy="85998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zyka body">
  <p:cSld name="fizyka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8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82841">
            <a:off x="190757" y="5939289"/>
            <a:ext cx="754120" cy="77157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FIZYKI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a tytułowa">
  <p:cSld name="chemia tytułow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9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98753">
            <a:off x="-661849" y="3910570"/>
            <a:ext cx="3865859" cy="34423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CHEMII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a body">
  <p:cSld name="chemia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CHEMII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56" name="Google Shape;56;p10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374" y="6185877"/>
            <a:ext cx="1180937" cy="86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tura tytułowa">
  <p:cSld name="literatura tytułow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1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43440">
            <a:off x="-412554" y="3706280"/>
            <a:ext cx="3164582" cy="410485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LITERATURY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 b="0" i="0" u="none" strike="noStrike" cap="none">
                <a:solidFill>
                  <a:srgbClr val="0A125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Font typeface="Arial"/>
              <a:buNone/>
              <a:defRPr sz="2000" b="0" i="0" u="none" strike="noStrike" cap="none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69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0594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pic>
        <p:nvPicPr>
          <p:cNvPr id="8" name="Google Shape;8;p1" descr="Obraz zawierający tekst&#10;&#10;Opis wygenerowany automatyczni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110204" y="5894208"/>
            <a:ext cx="1901826" cy="7426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1618" y="2903812"/>
            <a:ext cx="4546075" cy="180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531" y="689036"/>
            <a:ext cx="3328902" cy="260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49613">
            <a:off x="-2693993" y="1577373"/>
            <a:ext cx="5651500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3673166" y="4987401"/>
            <a:ext cx="58818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FF2800"/>
                </a:solidFill>
                <a:latin typeface="Raleway"/>
                <a:ea typeface="Raleway"/>
                <a:cs typeface="Raleway"/>
                <a:sym typeface="Raleway"/>
              </a:rPr>
              <a:t>Nagroda Nobla w dziedzinie fizyki</a:t>
            </a:r>
            <a:endParaRPr sz="2400" b="1">
              <a:solidFill>
                <a:srgbClr val="FF28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058164" y="701545"/>
            <a:ext cx="7997763" cy="3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700" b="1" dirty="0"/>
              <a:t>Kim są tegoroczni laureaci?</a:t>
            </a:r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2087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ierre Agostini">
            <a:extLst>
              <a:ext uri="{FF2B5EF4-FFF2-40B4-BE49-F238E27FC236}">
                <a16:creationId xmlns:a16="http://schemas.microsoft.com/office/drawing/2014/main" id="{143D1D73-1D81-6A5B-C34F-FBA2E450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8" y="1274497"/>
            <a:ext cx="1944625" cy="25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51;p28">
            <a:extLst>
              <a:ext uri="{FF2B5EF4-FFF2-40B4-BE49-F238E27FC236}">
                <a16:creationId xmlns:a16="http://schemas.microsoft.com/office/drawing/2014/main" id="{1C90C47B-8D0C-954E-4BB0-89992DF34CF5}"/>
              </a:ext>
            </a:extLst>
          </p:cNvPr>
          <p:cNvSpPr txBox="1">
            <a:spLocks/>
          </p:cNvSpPr>
          <p:nvPr/>
        </p:nvSpPr>
        <p:spPr>
          <a:xfrm>
            <a:off x="3058165" y="1274497"/>
            <a:ext cx="5162292" cy="259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Font typeface="Arial"/>
              <a:buNone/>
              <a:defRPr sz="2000" b="0" i="0" u="none" strike="noStrike" cap="none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 algn="just">
              <a:spcBef>
                <a:spcPts val="0"/>
              </a:spcBef>
              <a:buSzPct val="86999"/>
            </a:pPr>
            <a:r>
              <a:rPr lang="pl-PL" sz="1600" b="1" dirty="0"/>
              <a:t>Pierre </a:t>
            </a:r>
            <a:r>
              <a:rPr lang="pl-PL" sz="1600" b="1" dirty="0" err="1"/>
              <a:t>Agostini</a:t>
            </a:r>
            <a:r>
              <a:rPr lang="pl-PL" sz="1600" b="1" dirty="0"/>
              <a:t> </a:t>
            </a:r>
            <a:r>
              <a:rPr lang="pl-PL" sz="1600" dirty="0"/>
              <a:t>zaproponował metodę pomiaru impulsów attosekundowych.</a:t>
            </a:r>
          </a:p>
          <a:p>
            <a:pPr marL="0" indent="0" algn="just">
              <a:spcBef>
                <a:spcPts val="0"/>
              </a:spcBef>
              <a:buSzPct val="86999"/>
            </a:pPr>
            <a:endParaRPr lang="pl-PL" sz="1600" b="1" dirty="0"/>
          </a:p>
          <a:p>
            <a:pPr marL="0" indent="0">
              <a:spcBef>
                <a:spcPts val="0"/>
              </a:spcBef>
              <a:buSzPct val="86999"/>
            </a:pPr>
            <a:r>
              <a:rPr lang="pl-PL" sz="1600" b="1" dirty="0"/>
              <a:t>Ferenc </a:t>
            </a:r>
            <a:r>
              <a:rPr lang="pl-PL" sz="1600" b="1" dirty="0" err="1"/>
              <a:t>Krausz</a:t>
            </a:r>
            <a:r>
              <a:rPr lang="pl-PL" sz="1600" b="1" dirty="0"/>
              <a:t> </a:t>
            </a:r>
            <a:r>
              <a:rPr lang="pl-PL" sz="1600" dirty="0"/>
              <a:t>prowadził eksperyment, w którym wytworzono pojedyncze impulsy światła trwające ok. 650 attosekund. [1]</a:t>
            </a:r>
            <a:endParaRPr lang="pl-PL" sz="1600" b="1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600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600" dirty="0"/>
          </a:p>
        </p:txBody>
      </p:sp>
      <p:pic>
        <p:nvPicPr>
          <p:cNvPr id="1028" name="Picture 4" descr="Prof. Dr. Ferenc Krausz">
            <a:extLst>
              <a:ext uri="{FF2B5EF4-FFF2-40B4-BE49-F238E27FC236}">
                <a16:creationId xmlns:a16="http://schemas.microsoft.com/office/drawing/2014/main" id="{8EC8CCBD-88A5-38A7-E221-7EE6A6D8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97" y="1274497"/>
            <a:ext cx="2014727" cy="25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51;p28">
            <a:extLst>
              <a:ext uri="{FF2B5EF4-FFF2-40B4-BE49-F238E27FC236}">
                <a16:creationId xmlns:a16="http://schemas.microsoft.com/office/drawing/2014/main" id="{4BB472AC-909E-71B1-A47C-D349CA09FEC0}"/>
              </a:ext>
            </a:extLst>
          </p:cNvPr>
          <p:cNvSpPr txBox="1">
            <a:spLocks/>
          </p:cNvSpPr>
          <p:nvPr/>
        </p:nvSpPr>
        <p:spPr>
          <a:xfrm>
            <a:off x="3058164" y="4581144"/>
            <a:ext cx="7627360" cy="142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Font typeface="Arial"/>
              <a:buNone/>
              <a:defRPr sz="2000" b="0" i="0" u="none" strike="noStrike" cap="none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 algn="just">
              <a:spcBef>
                <a:spcPts val="0"/>
              </a:spcBef>
              <a:buSzPct val="86999"/>
            </a:pPr>
            <a:r>
              <a:rPr lang="pl-PL" sz="1600" dirty="0"/>
              <a:t>Rezultatem odkrycia przez </a:t>
            </a:r>
            <a:r>
              <a:rPr lang="pl-PL" sz="1600" b="1" dirty="0"/>
              <a:t>Anne L’Huillier</a:t>
            </a:r>
            <a:r>
              <a:rPr lang="pl-PL" sz="1600" dirty="0"/>
              <a:t> nowych interakcji światła lasera </a:t>
            </a:r>
            <a:br>
              <a:rPr lang="pl-PL" sz="1600" dirty="0"/>
            </a:br>
            <a:r>
              <a:rPr lang="pl-PL" sz="1600" dirty="0"/>
              <a:t>z atomami gazu szlachetnego oraz wyników eksperymentów </a:t>
            </a:r>
            <a:r>
              <a:rPr lang="pl-PL" sz="1600" b="1" dirty="0"/>
              <a:t>Pierre Agostiniego </a:t>
            </a:r>
            <a:r>
              <a:rPr lang="pl-PL" sz="1600" dirty="0"/>
              <a:t>oraz </a:t>
            </a:r>
            <a:r>
              <a:rPr lang="pl-PL" sz="1600" b="1" dirty="0"/>
              <a:t>Ferenca Krausza  </a:t>
            </a:r>
            <a:r>
              <a:rPr lang="pl-PL" sz="1600" dirty="0"/>
              <a:t>są ekstremalnie krótkie impulsy światła, pozwalające na badanie dynamiki elektronów.</a:t>
            </a:r>
            <a:endParaRPr lang="pl-PL" sz="1600" b="1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600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0AA1F4A-EE75-4F3D-A4C5-77587A905DE1}"/>
              </a:ext>
            </a:extLst>
          </p:cNvPr>
          <p:cNvSpPr txBox="1"/>
          <p:nvPr/>
        </p:nvSpPr>
        <p:spPr>
          <a:xfrm>
            <a:off x="8619216" y="3881944"/>
            <a:ext cx="25547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latin typeface="Raleway" pitchFamily="2" charset="-18"/>
              </a:rPr>
              <a:t>Żródło: https://www.mpg.de/348075/quantum-optics-krausz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57417-409B-6163-F6C5-1BCBC6D99494}"/>
              </a:ext>
            </a:extLst>
          </p:cNvPr>
          <p:cNvSpPr txBox="1"/>
          <p:nvPr/>
        </p:nvSpPr>
        <p:spPr>
          <a:xfrm>
            <a:off x="743184" y="3876070"/>
            <a:ext cx="25547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latin typeface="Raleway" pitchFamily="2" charset="-18"/>
              </a:rPr>
              <a:t>Żródło: https://physics.osu.edu/people/agostini.1</a:t>
            </a:r>
          </a:p>
        </p:txBody>
      </p:sp>
    </p:spTree>
    <p:extLst>
      <p:ext uri="{BB962C8B-B14F-4D97-AF65-F5344CB8AC3E}">
        <p14:creationId xmlns:p14="http://schemas.microsoft.com/office/powerpoint/2010/main" val="424387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Google Shape;151;p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58164" y="701544"/>
                <a:ext cx="7997763" cy="54549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b="1" dirty="0"/>
                  <a:t>Zadanie 1.</a:t>
                </a:r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dirty="0"/>
                  <a:t>W tym zadaniu wykażemy, jak krótkim zdarzeniem jest attosekunda czyli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sup>
                    </m:sSup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pl-PL" sz="1800" dirty="0"/>
                  <a:t>. W tym celu posługując się analogią – sprawdźcie i porównajcie ile sekund wynosi wiek Wszechświata.</a:t>
                </a:r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sz="1800" b="1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b="1" dirty="0"/>
                  <a:t>Zadanie 2.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800" dirty="0"/>
                  <a:t>Moc jest miarą ilości energii przekazanej w jednostce czasu. Jednym </a:t>
                </a:r>
                <a:br>
                  <a:rPr lang="pl-PL" sz="1800" dirty="0"/>
                </a:br>
                <a:r>
                  <a:rPr lang="pl-PL" sz="1800" dirty="0"/>
                  <a:t>z narzędzi, który służy do przesyłania energii na odległość jest laser. </a:t>
                </a:r>
                <a:br>
                  <a:rPr lang="pl-PL" sz="1800" dirty="0"/>
                </a:br>
                <a:r>
                  <a:rPr lang="pl-PL" sz="1800" dirty="0"/>
                  <a:t>W tym zadaniu wyznaczcie moc szczytową lasera, którego impuls trwa  500 </a:t>
                </a:r>
                <a:r>
                  <a:rPr lang="pl-PL" sz="1800" dirty="0" err="1"/>
                  <a:t>attosekund</a:t>
                </a:r>
                <a:r>
                  <a:rPr lang="pl-PL" sz="1800" dirty="0"/>
                  <a:t>, zakładając, że energia emitowana w jednym impulsie wynosi 1mJ. 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800" dirty="0"/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800" dirty="0"/>
                  <a:t>Moc szczytowa jest ilorazem energii zawartej w pojedynczym </a:t>
                </a:r>
                <a:r>
                  <a:rPr lang="pl-PL" sz="1800"/>
                  <a:t>impulsie  i </a:t>
                </a:r>
                <a:r>
                  <a:rPr lang="pl-PL" sz="1800" dirty="0"/>
                  <a:t>czasu trwania impulsu.	 </a:t>
                </a:r>
                <a:br>
                  <a:rPr lang="pl-PL" sz="1800" dirty="0"/>
                </a:br>
                <a:br>
                  <a:rPr lang="pl-PL" sz="1800" dirty="0"/>
                </a:br>
                <a:r>
                  <a:rPr lang="pl-PL" b="1" dirty="0"/>
                  <a:t>Praca domowa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800" dirty="0"/>
                  <a:t>W kilku zdaniach opisz wynalezioną przez jednego z laureatów Pierre </a:t>
                </a:r>
                <a:r>
                  <a:rPr lang="pl-PL" sz="1800" dirty="0" err="1"/>
                  <a:t>Agostiniego</a:t>
                </a:r>
                <a:r>
                  <a:rPr lang="pl-PL" sz="1800" dirty="0"/>
                  <a:t> technikę RABBITT – służącą do pomiaru </a:t>
                </a:r>
                <a:r>
                  <a:rPr lang="pl-PL" sz="1800" dirty="0" err="1"/>
                  <a:t>attosekundowych</a:t>
                </a:r>
                <a:r>
                  <a:rPr lang="pl-PL" sz="1800" dirty="0"/>
                  <a:t> impulsów. 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800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sz="1800" b="1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151" name="Google Shape;151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58164" y="701544"/>
                <a:ext cx="7997763" cy="5454911"/>
              </a:xfrm>
              <a:prstGeom prst="rect">
                <a:avLst/>
              </a:prstGeom>
              <a:blipFill>
                <a:blip r:embed="rId3"/>
                <a:stretch>
                  <a:fillRect l="-762" t="-335" r="-4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01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Google Shape;151;p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58164" y="701544"/>
                <a:ext cx="7997763" cy="54549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b="1" dirty="0"/>
                  <a:t>Zadanie 1 – wyjaśnienie</a:t>
                </a:r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sz="1800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dirty="0"/>
                  <a:t>Wiek Wszechświata wynosi 13,8 mld lat. Przeliczcie ten wiek na sekundy </a:t>
                </a:r>
                <a:br>
                  <a:rPr lang="pl-PL" sz="1800" dirty="0"/>
                </a:br>
                <a:r>
                  <a:rPr lang="pl-PL" sz="1800" dirty="0"/>
                  <a:t>i porównajcie z czasem trwania impulsu attosekundowego.</a:t>
                </a:r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b="1" dirty="0"/>
                  <a:t>Wniosek: </a:t>
                </a:r>
                <a:r>
                  <a:rPr lang="pl-PL" sz="1800" dirty="0"/>
                  <a:t>1 attosekunda do 1 sekundy ma się mniej więcej tak jak </a:t>
                </a:r>
                <a:br>
                  <a:rPr lang="pl-PL" sz="1800" dirty="0"/>
                </a:br>
                <a:r>
                  <a:rPr lang="pl-PL" sz="1800" dirty="0"/>
                  <a:t>1 sekunda do wieku Wszechświata. </a:t>
                </a:r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sz="1800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sz="1800" b="1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b="1" dirty="0"/>
                  <a:t>Zadanie 2 – wyjaśnienie</a:t>
                </a:r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sz="1800" b="1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dirty="0"/>
                  <a:t>Energia w jednym impulsie wynosi 1mJ.</a:t>
                </a:r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dirty="0"/>
                  <a:t>Czas trwania impulsu to 500 attosekund.</a:t>
                </a:r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sz="1800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800" b="1" dirty="0"/>
                  <a:t>Wynik: </a:t>
                </a:r>
                <a:r>
                  <a:rPr lang="pl-PL" sz="1800" dirty="0"/>
                  <a:t>Zatem moc szczytowa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2∗10</m:t>
                        </m:r>
                      </m:e>
                      <m:sup>
                        <m:r>
                          <a:rPr lang="pl-PL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pl-PL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 sz="1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l-PL" sz="1800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sz="1800" b="1" dirty="0"/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151" name="Google Shape;151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58164" y="701544"/>
                <a:ext cx="7997763" cy="5454911"/>
              </a:xfrm>
              <a:prstGeom prst="rect">
                <a:avLst/>
              </a:prstGeom>
              <a:blipFill>
                <a:blip r:embed="rId3"/>
                <a:stretch>
                  <a:fillRect l="-686" r="-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28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058164" y="701544"/>
            <a:ext cx="7997763" cy="545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800" b="1" dirty="0"/>
              <a:t>Bibliografia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800" b="1" dirty="0"/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600" dirty="0"/>
              <a:t>[1] Strona internetowa: https://www.nobelprize.org/prizes/physics/2023/press-release/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600" dirty="0"/>
          </a:p>
          <a:p>
            <a:pPr marL="0" indent="0">
              <a:spcBef>
                <a:spcPts val="0"/>
              </a:spcBef>
              <a:buSzPct val="86999"/>
            </a:pPr>
            <a:r>
              <a:rPr lang="pl-PL" sz="1600" dirty="0"/>
              <a:t>[2]Strona internetowa: https://www.nobelprize.org/prizes/physics/2023/popular-information/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600" dirty="0"/>
          </a:p>
          <a:p>
            <a:pPr marL="0" indent="0">
              <a:spcBef>
                <a:spcPts val="0"/>
              </a:spcBef>
              <a:buSzPct val="86999"/>
            </a:pPr>
            <a:r>
              <a:rPr lang="pl-PL" sz="1600" dirty="0"/>
              <a:t>[3] </a:t>
            </a:r>
            <a:r>
              <a:rPr lang="en-US" sz="1800" dirty="0"/>
              <a:t>Agostini, Krausz and L'Huillier win physics Nobel for looking at electrons in fractions of seconds</a:t>
            </a:r>
            <a:endParaRPr lang="pl-PL" sz="18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500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800" b="1"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800" b="1" dirty="0"/>
              <a:t>Biogram autora prezentacji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1800" b="1" dirty="0"/>
          </a:p>
          <a:p>
            <a:pPr marL="0" indent="0" algn="just">
              <a:spcBef>
                <a:spcPts val="0"/>
              </a:spcBef>
              <a:buSzPct val="86999"/>
            </a:pPr>
            <a:r>
              <a:rPr lang="pl-PL" sz="1600" dirty="0"/>
              <a:t>Nazywam się Patrycja Chuchała i jestem doktorantką Szkoły Doktorskiej Nauk Ścisłych </a:t>
            </a:r>
            <a:br>
              <a:rPr lang="pl-PL" sz="1600" dirty="0"/>
            </a:br>
            <a:r>
              <a:rPr lang="pl-PL" sz="1600" dirty="0"/>
              <a:t>i Przyrodniczych Uniwersytetu Warszawskiego oraz przewodniczącą Koła Naukowego Fizyki Medycznej Wydziału Fizyki UW. Doktorat wykonuję w Zakładzie Fizyki Jądrowej na Wydziale Fizyki UW. Promotorami mojej pracy są dr hab. Agnieszka </a:t>
            </a:r>
            <a:r>
              <a:rPr lang="pl-PL" sz="1600" dirty="0" err="1"/>
              <a:t>Korgul</a:t>
            </a:r>
            <a:r>
              <a:rPr lang="pl-PL" sz="1600" dirty="0"/>
              <a:t>, prof. ucz. oraz dr Urszula Kaźmierczak. Tematem mojej rozprawy doktorskiej będzie </a:t>
            </a:r>
            <a:r>
              <a:rPr lang="pl-PL" sz="1600" dirty="0">
                <a:latin typeface="Raleway" pitchFamily="2" charset="-18"/>
              </a:rPr>
              <a:t>„</a:t>
            </a:r>
            <a:r>
              <a:rPr lang="pl-PL" sz="1600" kern="100" dirty="0">
                <a:effectLst/>
                <a:latin typeface="Raleway" pitchFamily="2" charset="-18"/>
                <a:ea typeface="AR PL SungtiL GB"/>
                <a:cs typeface="Lohit Devanagari"/>
              </a:rPr>
              <a:t>Badanie wpływu różnych sposobów deponowania dawki promieniowania z akceleratorów medycznych na odpowiedź biologiczną trójwymiarowych hodowli komórek glejaka</a:t>
            </a:r>
            <a:r>
              <a:rPr lang="pl-PL" sz="1600" kern="100" dirty="0">
                <a:latin typeface="Raleway" pitchFamily="2" charset="-18"/>
                <a:ea typeface="AR PL SungtiL GB"/>
                <a:cs typeface="Lohit Devanagari"/>
              </a:rPr>
              <a:t>”. </a:t>
            </a:r>
            <a:endParaRPr lang="pl-PL" sz="1600" dirty="0">
              <a:latin typeface="Raleway" pitchFamily="2" charset="-18"/>
            </a:endParaRPr>
          </a:p>
          <a:p>
            <a:pPr marL="0" lvl="0" indent="0" algn="just">
              <a:spcBef>
                <a:spcPts val="0"/>
              </a:spcBef>
              <a:buSzPct val="86999"/>
            </a:pPr>
            <a:endParaRPr lang="pl-PL" dirty="0"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63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3200"/>
              <a:buFont typeface="Bree Serif"/>
              <a:buNone/>
            </a:pPr>
            <a:r>
              <a:rPr lang="pl-PL" sz="3200"/>
              <a:t>Alfred Nobel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489261" y="1887826"/>
            <a:ext cx="10494690" cy="4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</a:pPr>
            <a:r>
              <a:rPr lang="pl-PL" sz="1800" b="1"/>
              <a:t>21 X 1833 Sztokholm – 10 XII 1896 San Remo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</a:pPr>
            <a:r>
              <a:rPr lang="pl-PL" sz="1800"/>
              <a:t>Zajmował się wynalazkami o znaczeniu militarnym, takimi jak </a:t>
            </a:r>
            <a:r>
              <a:rPr lang="pl-PL" sz="1800" b="1"/>
              <a:t>dynamit i proch bezdymny</a:t>
            </a:r>
            <a:r>
              <a:rPr lang="pl-PL" sz="1800"/>
              <a:t>. Prowadził także prace m.in. nad: telefonem, bateriami, fonografem, elektrycznymi żarówkami, rozwojem syntetycznego kauczuku, skóry, jedwabiu.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</a:pPr>
            <a:r>
              <a:rPr lang="pl-PL" sz="1800"/>
              <a:t>Zgromadził majątek szacowany na ok</a:t>
            </a:r>
            <a:r>
              <a:rPr lang="pl-PL" sz="1800" b="1"/>
              <a:t>. 6,5 miliona dolarów</a:t>
            </a:r>
            <a:r>
              <a:rPr lang="pl-PL" sz="1800"/>
              <a:t>. Będąc wynalazcą zajmującym się między innymi odkryciami wykorzystywanymi w działaniach wojennych, zawdzięczał swoje bogactwo w dużej mierze produkcji </a:t>
            </a:r>
            <a:r>
              <a:rPr lang="pl-PL" sz="1800" b="1"/>
              <a:t>„narzędzi śmierci”. </a:t>
            </a:r>
            <a:r>
              <a:rPr lang="pl-PL" sz="1800"/>
              <a:t>Stanowiło to dla Nobla poważny problem moralny. Na wynalazcy głęboko odcisnęła się także osobista tragedia. W wyniku eksplozji nitrogliceryny w należącej do niego fabryce zginął jego brat.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</a:pPr>
            <a:r>
              <a:rPr lang="pl-PL" sz="1800"/>
              <a:t>Władał biegle kilkoma językami. Pisywał wiersze, pozostawił niedokończoną powieść.</a:t>
            </a:r>
            <a:br>
              <a:rPr lang="pl-PL" sz="1800"/>
            </a:br>
            <a:r>
              <a:rPr lang="pl-PL" sz="1800" b="1"/>
              <a:t>Był pacyfistą. Wierzył w dobroczynną rolę nauki i postępu technicznego.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3200"/>
              <a:buFont typeface="Bree Serif"/>
              <a:buNone/>
            </a:pPr>
            <a:r>
              <a:rPr lang="pl-PL" sz="3200"/>
              <a:t>Nagroda Nobla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489261" y="1887826"/>
            <a:ext cx="10494690" cy="4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 b="1"/>
              <a:t>Czy wiecie, jak wyglądały początki tego wyróżnienia?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Wszystko zaczęło się od </a:t>
            </a:r>
            <a:r>
              <a:rPr lang="pl-PL" b="1"/>
              <a:t>testamentu Alfreda Nobla</a:t>
            </a:r>
            <a:r>
              <a:rPr lang="pl-PL"/>
              <a:t>, zatwierdzonego 27 listopada 1895 roku. Na poznanie treści ostatniej woli wynalazcy dynamitu świat musiał poczekać jeszcze ponad rok. Po śmierci Nobla w 1896 roku, ku oburzeniu jego rodziny, okazało się, że szwedzki chemik zdecydował się </a:t>
            </a:r>
            <a:r>
              <a:rPr lang="pl-PL" b="1"/>
              <a:t>przeznaczyć cały swój majątek na ufundowanie nagrody</a:t>
            </a:r>
            <a:r>
              <a:rPr lang="pl-PL"/>
              <a:t>, którą dzisiaj znamy właśnie jako Nagrodę Nobla.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Zgodnie z wolą Nobla, wyróżnienie to miało trafiać do rąk osób, których osiągnięcia miały </a:t>
            </a:r>
            <a:r>
              <a:rPr lang="pl-PL" b="1"/>
              <a:t>niebagatelne znaczenie dla dobra ludzkości</a:t>
            </a:r>
            <a:r>
              <a:rPr lang="pl-PL"/>
              <a:t>. </a:t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489260" y="1148012"/>
            <a:ext cx="5139379" cy="7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100000"/>
              <a:buFont typeface="Bree Serif"/>
              <a:buNone/>
            </a:pPr>
            <a:r>
              <a:rPr lang="pl-PL" sz="3200" dirty="0"/>
              <a:t>Pięć czy sześć Nagród Nobla?</a:t>
            </a:r>
            <a:endParaRPr dirty="0"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489261" y="1887826"/>
            <a:ext cx="10494690" cy="4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7000"/>
              <a:buNone/>
            </a:pPr>
            <a:r>
              <a:rPr lang="pl-PL" b="1">
                <a:latin typeface="Arial"/>
                <a:ea typeface="Arial"/>
                <a:cs typeface="Arial"/>
                <a:sym typeface="Arial"/>
              </a:rPr>
              <a:t>W ilu dziedzinach przyznaje się to wyróżnienie?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ct val="87000"/>
              <a:buNone/>
            </a:pPr>
            <a:br>
              <a:rPr lang="pl-PL">
                <a:latin typeface="Arial"/>
                <a:ea typeface="Arial"/>
                <a:cs typeface="Arial"/>
                <a:sym typeface="Arial"/>
              </a:rPr>
            </a:br>
            <a:r>
              <a:rPr lang="pl-PL">
                <a:latin typeface="Arial"/>
                <a:ea typeface="Arial"/>
                <a:cs typeface="Arial"/>
                <a:sym typeface="Arial"/>
              </a:rPr>
              <a:t>Nagrodę Nobla przyznaje się w sześciu dziedzinach: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fizyki, chemii, fizjologii lub medycyny, literatury i nauk ekonomicznych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. Do tego należy doliczyć także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Pokojową Nagrodę Nobla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 przyznawaną przez Norweski Komitet Noblowski.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ct val="87000"/>
              <a:buNone/>
            </a:pPr>
            <a:br>
              <a:rPr lang="pl-PL">
                <a:latin typeface="Arial"/>
                <a:ea typeface="Arial"/>
                <a:cs typeface="Arial"/>
                <a:sym typeface="Arial"/>
              </a:rPr>
            </a:br>
            <a:r>
              <a:rPr lang="pl-PL">
                <a:latin typeface="Arial"/>
                <a:ea typeface="Arial"/>
                <a:cs typeface="Arial"/>
                <a:sym typeface="Arial"/>
              </a:rPr>
              <a:t>Co ciekawe, w swoim testamencie Nobel wspomniał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jedynie o pięciu dziedzinach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pl-PL">
                <a:latin typeface="Arial"/>
                <a:ea typeface="Arial"/>
                <a:cs typeface="Arial"/>
                <a:sym typeface="Arial"/>
              </a:rPr>
            </a:br>
            <a:r>
              <a:rPr lang="pl-PL">
                <a:latin typeface="Arial"/>
                <a:ea typeface="Arial"/>
                <a:cs typeface="Arial"/>
                <a:sym typeface="Arial"/>
              </a:rPr>
              <a:t>w których miała być przyznawana nagroda. W ostatniej woli Szweda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nie było mowy </a:t>
            </a:r>
            <a:br>
              <a:rPr lang="pl-PL" b="1">
                <a:latin typeface="Arial"/>
                <a:ea typeface="Arial"/>
                <a:cs typeface="Arial"/>
                <a:sym typeface="Arial"/>
              </a:rPr>
            </a:br>
            <a:r>
              <a:rPr lang="pl-PL" b="1">
                <a:latin typeface="Arial"/>
                <a:ea typeface="Arial"/>
                <a:cs typeface="Arial"/>
                <a:sym typeface="Arial"/>
              </a:rPr>
              <a:t>o dziedzinie nauk ekonomicznych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. Historia wyróżnienia w tej dziedzinie zaczyna się w 1968 roku, gdy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Bank Szwecji przekazał Fundacji Noblowskiej datek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 potrzebny do ufundowania tej nagrody. Co więcej, oficjalnie nie jest to tak naprawdę Nagroda Nobla, lecz </a:t>
            </a:r>
            <a:r>
              <a:rPr lang="pl-PL" b="1">
                <a:latin typeface="Arial"/>
                <a:ea typeface="Arial"/>
                <a:cs typeface="Arial"/>
                <a:sym typeface="Arial"/>
              </a:rPr>
              <a:t>Nagroda Banku Szwecji im. A. Nobla w dziedzinie nauk ekonomicznych</a:t>
            </a:r>
            <a:r>
              <a:rPr lang="pl-PL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ct val="87000"/>
              <a:buNone/>
            </a:pP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058165" y="732133"/>
            <a:ext cx="8260323" cy="467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3045"/>
              <a:buNone/>
            </a:pPr>
            <a:r>
              <a:rPr lang="pl-PL" sz="3500" b="1"/>
              <a:t>Nagroda Nobla w dziedzinie fizyki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Fizyka była </a:t>
            </a:r>
            <a:r>
              <a:rPr lang="pl-PL" b="1"/>
              <a:t>pierwszą z dyscyplin, którą Alfred Nobel wymienił </a:t>
            </a:r>
            <a:br>
              <a:rPr lang="pl-PL" b="1"/>
            </a:br>
            <a:r>
              <a:rPr lang="pl-PL" b="1"/>
              <a:t>w swoim testamencie</a:t>
            </a:r>
            <a:r>
              <a:rPr lang="pl-PL"/>
              <a:t>. Zdaniem licznych specjalistów </a:t>
            </a:r>
            <a:r>
              <a:rPr lang="pl-PL" b="1"/>
              <a:t>potwierdza to jej ówczesny status</a:t>
            </a:r>
            <a:r>
              <a:rPr lang="pl-PL"/>
              <a:t> – </a:t>
            </a:r>
            <a:r>
              <a:rPr lang="pl-PL" b="1"/>
              <a:t>najważniejszej dyscypliny naukowej.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Nagroda w tej dziedzinie przyznawana jest </a:t>
            </a:r>
            <a:r>
              <a:rPr lang="pl-PL" b="1"/>
              <a:t>od początku trwania konkursu</a:t>
            </a:r>
            <a:r>
              <a:rPr lang="pl-PL"/>
              <a:t>, czyli </a:t>
            </a:r>
            <a:r>
              <a:rPr lang="pl-PL" b="1"/>
              <a:t>od 1901 roku</a:t>
            </a:r>
            <a:r>
              <a:rPr lang="pl-PL"/>
              <a:t>. Pierwszym jej laureatem został </a:t>
            </a:r>
            <a:r>
              <a:rPr lang="pl-PL" b="1"/>
              <a:t>Wilhelm Conrad Röntgen</a:t>
            </a:r>
            <a:r>
              <a:rPr lang="pl-PL"/>
              <a:t> za </a:t>
            </a:r>
            <a:r>
              <a:rPr lang="pl-PL" b="1"/>
              <a:t>odkrycie promieni elektromagnetycznych</a:t>
            </a:r>
            <a:r>
              <a:rPr lang="pl-PL"/>
              <a:t>, które obecnie stanowią </a:t>
            </a:r>
            <a:r>
              <a:rPr lang="pl-PL" b="1"/>
              <a:t>jedno z głównych narzędzi diagnostycznych w medycynie</a:t>
            </a:r>
            <a:r>
              <a:rPr lang="pl-PL"/>
              <a:t>. </a:t>
            </a:r>
            <a:endParaRPr sz="3500"/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058165" y="780585"/>
            <a:ext cx="7862755" cy="432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 b="1"/>
              <a:t>Kto decyduje o wyborze laureata?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/>
              <a:t>Nagrodę Nobla w dziedzinie fizyki przyznaje </a:t>
            </a:r>
            <a:r>
              <a:rPr lang="pl-PL" b="1"/>
              <a:t>Królewska Szwedzka Akademia Nauk</a:t>
            </a:r>
            <a:r>
              <a:rPr lang="pl-PL"/>
              <a:t>. W skład Komitetu Noblowskiego wchodzą </a:t>
            </a:r>
            <a:r>
              <a:rPr lang="pl-PL" b="1"/>
              <a:t>członkowie Akademii, którzy pełnią swoją funkcję przez trzy lata</a:t>
            </a:r>
            <a:r>
              <a:rPr lang="pl-PL"/>
              <a:t>.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endParaRPr b="1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r>
              <a:rPr lang="pl-PL" b="1"/>
              <a:t>Uroczyste wręczenie nagród </a:t>
            </a:r>
            <a:r>
              <a:rPr lang="pl-PL"/>
              <a:t>następuje </a:t>
            </a:r>
            <a:r>
              <a:rPr lang="pl-PL" b="1"/>
              <a:t>10 grudnia </a:t>
            </a:r>
            <a:br>
              <a:rPr lang="pl-PL" b="1"/>
            </a:br>
            <a:r>
              <a:rPr lang="pl-PL" b="1"/>
              <a:t>w Filharmonii w Sztokholmie</a:t>
            </a:r>
            <a:r>
              <a:rPr lang="pl-PL"/>
              <a:t>. Podczas ceremonii laureaci otrzymują </a:t>
            </a:r>
            <a:r>
              <a:rPr lang="pl-PL" b="1"/>
              <a:t>medale i dyplomy oraz potwierdzenie kwoty wygranej</a:t>
            </a:r>
            <a:r>
              <a:rPr lang="pl-PL"/>
              <a:t>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</a:pP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058164" y="701544"/>
            <a:ext cx="7997763" cy="545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2400" b="1" dirty="0"/>
              <a:t>Kto otrzymał Nagrodę Nobla w dziedzinie fizyki w 2022 roku?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endParaRPr lang="pl-PL" sz="2400" b="1" dirty="0"/>
          </a:p>
          <a:p>
            <a:pPr marL="0" lvl="0" indent="0" algn="just">
              <a:spcBef>
                <a:spcPts val="0"/>
              </a:spcBef>
              <a:buSzPct val="86999"/>
            </a:pPr>
            <a:r>
              <a:rPr lang="pl-PL" dirty="0"/>
              <a:t>Nagrodę Nobla w dziedzinie fizyki w 2022 roku otrzymali </a:t>
            </a:r>
            <a:r>
              <a:rPr lang="pl-PL" b="1" dirty="0"/>
              <a:t>Alain </a:t>
            </a:r>
            <a:r>
              <a:rPr lang="pl-PL" b="1" dirty="0" err="1"/>
              <a:t>Aspect</a:t>
            </a:r>
            <a:r>
              <a:rPr lang="pl-PL" dirty="0"/>
              <a:t>, </a:t>
            </a:r>
            <a:r>
              <a:rPr lang="pl-PL" b="1" dirty="0"/>
              <a:t>John F. </a:t>
            </a:r>
            <a:r>
              <a:rPr lang="pl-PL" b="1" dirty="0" err="1"/>
              <a:t>Clauser</a:t>
            </a:r>
            <a:r>
              <a:rPr lang="pl-PL" b="1" dirty="0"/>
              <a:t> </a:t>
            </a:r>
            <a:r>
              <a:rPr lang="pl-PL" dirty="0"/>
              <a:t>oraz </a:t>
            </a:r>
            <a:r>
              <a:rPr lang="pl-PL" b="1" dirty="0"/>
              <a:t>Anton </a:t>
            </a:r>
            <a:r>
              <a:rPr lang="pl-PL" b="1" dirty="0" err="1"/>
              <a:t>Zeilinger</a:t>
            </a:r>
            <a:r>
              <a:rPr lang="pl-PL" b="1" dirty="0"/>
              <a:t> </a:t>
            </a:r>
            <a:r>
              <a:rPr lang="pl-PL" dirty="0"/>
              <a:t>za „eksperymenty ze splątanymi fotonami, potwierdzenie naruszenia nierówności Bella i pionierską informatykę kwantową".</a:t>
            </a:r>
          </a:p>
          <a:p>
            <a:pPr marL="0" lvl="0" indent="0" algn="just">
              <a:spcBef>
                <a:spcPts val="0"/>
              </a:spcBef>
              <a:buSzPct val="86999"/>
            </a:pPr>
            <a:endParaRPr lang="pl-PL" dirty="0"/>
          </a:p>
          <a:p>
            <a:pPr marL="0" lvl="0" indent="0" algn="just">
              <a:spcBef>
                <a:spcPts val="0"/>
              </a:spcBef>
              <a:buSzPct val="86999"/>
            </a:pPr>
            <a:r>
              <a:rPr lang="pl-PL" dirty="0"/>
              <a:t>W fizyce klasycznej typowym jest, że ruch ciała np. księżyca wokół ziemi, możemy przewidzieć znając parametry takie jak masa, prędkość itd. Mechanika kwantowa uczy nas, że w odpowiednio malej skali możemy znać tylko prawdopodobieństwo zdarzeń i nie można mieć pewności co do wyników naszych eksperymentów. Fizycy zajmujący się mechaniką kwantową na początku XX wieku byli podzieleni na dwie grupy. Pierwsza z nich łączyła naukowców, którzy uważali, że przewidywania mechaniki kwantowej są poprawne. Z kolei opozycyjna grupa uważała, że muszą być pewne ukryte parametry, których nie znamy, a których poznanie dało by nam w pełni deterministyczny obraz fizyki. Na czele osób stojących za determinizmem był Albert Einstein – jeden z tworów mechaniki kwantowej. Einstein zwykł nawet mawiać, że „Bóg nie gra w kości" co miało znaczyć, że w świecie wszystko musi być ustalone i nie ma miejsca na losować zdarzeń.</a:t>
            </a:r>
          </a:p>
          <a:p>
            <a:pPr marL="0" lvl="0" indent="0" algn="just">
              <a:spcBef>
                <a:spcPts val="0"/>
              </a:spcBef>
              <a:buSzPct val="86999"/>
            </a:pPr>
            <a:endParaRPr lang="pl-PL" dirty="0"/>
          </a:p>
          <a:p>
            <a:pPr marL="0" lvl="0" indent="0" algn="just">
              <a:spcBef>
                <a:spcPts val="0"/>
              </a:spcBef>
              <a:buSzPct val="86999"/>
            </a:pPr>
            <a:r>
              <a:rPr lang="pl-PL" dirty="0"/>
              <a:t>Opracowanie teorii pozwalającej na ustalenie czy „Bóg w kości gra” czy też nie, zawdzięczamy Johnowi Stewartowi Bellowi - Irlandzkiemu badaczowi, który w 1964 roku sformułował teorie nierówności Bella. Teoria ta zakłada, że jeżeli istnieje pewien zbiór parametrów, a oddziaływania fizyczne zachodzą ze skończona prędkością, to powinny być obserwowane pewne korelacje statystyczne. Korelacje te nazywamy właśnie nierównościami Bella.</a:t>
            </a:r>
            <a:endParaRPr dirty="0"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Google Shape;151;p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58164" y="701544"/>
                <a:ext cx="7997763" cy="54549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r>
                  <a:rPr lang="pl-PL" sz="1700" b="1" dirty="0"/>
                  <a:t>Kto otrzymał Nagrodę Nobla w dziedzinie fizyki w 2023 roku i jakie ma znaczenie?</a:t>
                </a:r>
              </a:p>
              <a:p>
                <a:pPr marL="0" lvl="0" indent="0" algn="just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1251"/>
                  </a:buClr>
                  <a:buSzPct val="86999"/>
                  <a:buNone/>
                </a:pPr>
                <a:endParaRPr lang="pl-PL" sz="2400" b="1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r>
                  <a:rPr lang="pl-PL" sz="1600" dirty="0"/>
                  <a:t>Nagrodę Nobla w dziedzinie fizyki w 2023 roku otrzymali </a:t>
                </a:r>
                <a:r>
                  <a:rPr lang="pl-PL" sz="1600" b="1" dirty="0"/>
                  <a:t>Pierre Agostini</a:t>
                </a:r>
                <a:r>
                  <a:rPr lang="pl-PL" sz="1600" dirty="0"/>
                  <a:t>, </a:t>
                </a:r>
                <a:br>
                  <a:rPr lang="pl-PL" sz="1600" dirty="0"/>
                </a:br>
                <a:r>
                  <a:rPr lang="pl-PL" sz="1600" b="1" dirty="0"/>
                  <a:t>Ferenc Krausz</a:t>
                </a:r>
                <a:r>
                  <a:rPr lang="pl-PL" sz="1600" dirty="0"/>
                  <a:t> i </a:t>
                </a:r>
                <a:r>
                  <a:rPr lang="pl-PL" sz="1600" b="1" dirty="0" err="1"/>
                  <a:t>Anne</a:t>
                </a:r>
                <a:r>
                  <a:rPr lang="pl-PL" sz="1600" b="1" dirty="0"/>
                  <a:t> </a:t>
                </a:r>
                <a:r>
                  <a:rPr lang="pl-PL" sz="1600" b="1" dirty="0" err="1"/>
                  <a:t>L’Huillier</a:t>
                </a:r>
                <a:r>
                  <a:rPr lang="pl-PL" sz="1600" dirty="0"/>
                  <a:t> za „</a:t>
                </a:r>
                <a:r>
                  <a:rPr lang="pl-PL" sz="1600" b="1" dirty="0"/>
                  <a:t>metody eksperymentalne wytwarzania attosekundowych impulsów światła do badania dynamiki elektronów w materii</a:t>
                </a:r>
                <a:r>
                  <a:rPr lang="pl-PL" sz="1600" dirty="0"/>
                  <a:t>". </a:t>
                </a:r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1600" dirty="0"/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r>
                  <a:rPr lang="pl-PL" sz="1600" dirty="0"/>
                  <a:t>Attosekunda to jedna miliardowa jednej miliardowej sekundy czyli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pl-PL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16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sup>
                    </m:sSup>
                    <m:r>
                      <a:rPr lang="pl-PL" sz="1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1600" dirty="0"/>
                  <a:t>sekundy.</a:t>
                </a:r>
              </a:p>
              <a:p>
                <a:pPr marL="0" indent="0" algn="just">
                  <a:spcBef>
                    <a:spcPts val="0"/>
                  </a:spcBef>
                  <a:buSzPct val="86999"/>
                </a:pPr>
                <a:endParaRPr lang="pl-PL" sz="16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r>
                  <a:rPr lang="pl-PL" sz="1600" dirty="0"/>
                  <a:t>Takie ekstremalnie krótkie impulsy światła mogą być użyte do pomiarów ultraszybkich procesów, w które zaangażowane są elektrony. [2]</a:t>
                </a:r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16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r>
                  <a:rPr lang="pl-PL" sz="1600" dirty="0"/>
                  <a:t>Tak krótkie impulsy mają duże znaczenie w coraz dokładniejszym badaniu materii na poziomie cząsteczkowym i atomowym. Może to znaleźć zastosowanie na przykład w diagnostyce medycznej [3] czy syntezie chemicznej.</a:t>
                </a:r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16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r>
                  <a:rPr lang="pl-PL" sz="1600" dirty="0"/>
                  <a:t>Dzięki attosekundowym impulsom możliwe stanie się kontrolowanie zachowania elektronów w materiałach, a przez to dalszy rozwój np. elektroniki. [1]</a:t>
                </a:r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16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sz="1600" dirty="0"/>
              </a:p>
              <a:p>
                <a:pPr marL="0" lvl="0" indent="0" algn="just">
                  <a:spcBef>
                    <a:spcPts val="0"/>
                  </a:spcBef>
                  <a:buSzPct val="86999"/>
                </a:pPr>
                <a:endParaRPr lang="pl-PL" dirty="0"/>
              </a:p>
            </p:txBody>
          </p:sp>
        </mc:Choice>
        <mc:Fallback xmlns="">
          <p:sp>
            <p:nvSpPr>
              <p:cNvPr id="151" name="Google Shape;151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58164" y="701544"/>
                <a:ext cx="7997763" cy="5454911"/>
              </a:xfrm>
              <a:prstGeom prst="rect">
                <a:avLst/>
              </a:prstGeom>
              <a:blipFill>
                <a:blip r:embed="rId3"/>
                <a:stretch>
                  <a:fillRect l="-534" t="-223" r="-4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61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058164" y="701545"/>
            <a:ext cx="7997763" cy="3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ct val="86999"/>
              <a:buNone/>
            </a:pPr>
            <a:r>
              <a:rPr lang="pl-PL" sz="1700" b="1" dirty="0"/>
              <a:t>Kim są tegoroczni laureaci?</a:t>
            </a:r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079" y="-1008774"/>
            <a:ext cx="4461291" cy="31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1;p28">
            <a:extLst>
              <a:ext uri="{FF2B5EF4-FFF2-40B4-BE49-F238E27FC236}">
                <a16:creationId xmlns:a16="http://schemas.microsoft.com/office/drawing/2014/main" id="{1C90C47B-8D0C-954E-4BB0-89992DF34CF5}"/>
              </a:ext>
            </a:extLst>
          </p:cNvPr>
          <p:cNvSpPr txBox="1">
            <a:spLocks/>
          </p:cNvSpPr>
          <p:nvPr/>
        </p:nvSpPr>
        <p:spPr>
          <a:xfrm>
            <a:off x="3058164" y="1274496"/>
            <a:ext cx="5573771" cy="294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Font typeface="Arial"/>
              <a:buNone/>
              <a:defRPr sz="2000" b="0" i="0" u="none" strike="noStrike" cap="none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2804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indent="0" algn="just">
              <a:spcBef>
                <a:spcPts val="0"/>
              </a:spcBef>
              <a:buSzPct val="86999"/>
            </a:pPr>
            <a:r>
              <a:rPr lang="pl-PL" sz="1700" b="1" dirty="0" err="1"/>
              <a:t>Anne</a:t>
            </a:r>
            <a:r>
              <a:rPr lang="pl-PL" sz="1700" b="1" dirty="0"/>
              <a:t> </a:t>
            </a:r>
            <a:r>
              <a:rPr lang="pl-PL" sz="1700" b="1" dirty="0" err="1"/>
              <a:t>L’Huillier</a:t>
            </a:r>
            <a:r>
              <a:rPr lang="pl-PL" sz="1700" b="1" dirty="0"/>
              <a:t> </a:t>
            </a:r>
            <a:r>
              <a:rPr lang="pl-PL" sz="1700" dirty="0"/>
              <a:t>bada wyższe składowe harmoniczne światła podczerwonego emitowanego </a:t>
            </a:r>
            <a:br>
              <a:rPr lang="pl-PL" sz="1700" dirty="0"/>
            </a:br>
            <a:r>
              <a:rPr lang="pl-PL" sz="1700" dirty="0"/>
              <a:t>z lasera, które powstają w wyniku przepuszczania światła podczerwonego przez zbiornik z gazem szlachetnym.  Każda wyższa składowa harmoniczna była falą światła o określonej liczbie cykli odpowiadających cyklom użytego lasera. [1]</a:t>
            </a:r>
            <a:endParaRPr lang="pl-PL" sz="1700" b="1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dirty="0"/>
          </a:p>
          <a:p>
            <a:pPr marL="0" indent="0" algn="just">
              <a:spcBef>
                <a:spcPts val="0"/>
              </a:spcBef>
              <a:buSzPct val="86999"/>
            </a:pPr>
            <a:endParaRPr lang="pl-PL" sz="14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B8B0E0D-0EC0-4E6A-766D-E6E89BD6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584" y="1274496"/>
            <a:ext cx="1979511" cy="24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287BDC-D555-2F14-3D11-2A6D2531BF0D}"/>
              </a:ext>
            </a:extLst>
          </p:cNvPr>
          <p:cNvSpPr txBox="1"/>
          <p:nvPr/>
        </p:nvSpPr>
        <p:spPr>
          <a:xfrm>
            <a:off x="9184984" y="3762952"/>
            <a:ext cx="2436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latin typeface="Raleway" pitchFamily="2" charset="-18"/>
              </a:rPr>
              <a:t>Żródło: https://www.nasonline.org/member-directory/members/20044049.html</a:t>
            </a:r>
          </a:p>
        </p:txBody>
      </p:sp>
    </p:spTree>
    <p:extLst>
      <p:ext uri="{BB962C8B-B14F-4D97-AF65-F5344CB8AC3E}">
        <p14:creationId xmlns:p14="http://schemas.microsoft.com/office/powerpoint/2010/main" val="168554689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1425</Words>
  <Application>Microsoft Office PowerPoint</Application>
  <PresentationFormat>Panoramiczny</PresentationFormat>
  <Paragraphs>84</Paragraphs>
  <Slides>14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Raleway</vt:lpstr>
      <vt:lpstr>Bree Serif</vt:lpstr>
      <vt:lpstr>Cambria Math</vt:lpstr>
      <vt:lpstr>Play</vt:lpstr>
      <vt:lpstr>Arial</vt:lpstr>
      <vt:lpstr>Raleway Light</vt:lpstr>
      <vt:lpstr>DashVTI</vt:lpstr>
      <vt:lpstr>Prezentacja programu PowerPoint</vt:lpstr>
      <vt:lpstr>Alfred Nobel</vt:lpstr>
      <vt:lpstr>Nagroda Nobla</vt:lpstr>
      <vt:lpstr>Pięć czy sześć Nagród Nobla?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CWiD</dc:creator>
  <cp:lastModifiedBy>Agata Ludwiniak</cp:lastModifiedBy>
  <cp:revision>15</cp:revision>
  <dcterms:modified xsi:type="dcterms:W3CDTF">2023-10-04T15:31:22Z</dcterms:modified>
</cp:coreProperties>
</file>