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8"/>
  </p:notesMasterIdLst>
  <p:sldIdLst>
    <p:sldId id="265" r:id="rId2"/>
    <p:sldId id="266" r:id="rId3"/>
    <p:sldId id="267" r:id="rId4"/>
    <p:sldId id="268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8" r:id="rId14"/>
    <p:sldId id="289" r:id="rId15"/>
    <p:sldId id="290" r:id="rId16"/>
    <p:sldId id="272" r:id="rId17"/>
  </p:sldIdLst>
  <p:sldSz cx="12192000" cy="6858000"/>
  <p:notesSz cx="6858000" cy="9144000"/>
  <p:embeddedFontLst>
    <p:embeddedFont>
      <p:font typeface="Bree Serif" panose="020B0604020202020204" charset="-18"/>
      <p:regular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Play" panose="020B0604020202020204" charset="0"/>
      <p:regular r:id="rId24"/>
      <p:bold r:id="rId25"/>
    </p:embeddedFont>
    <p:embeddedFont>
      <p:font typeface="Raleway" pitchFamily="2" charset="-18"/>
      <p:regular r:id="rId26"/>
      <p:bold r:id="rId27"/>
      <p:italic r:id="rId28"/>
      <p:boldItalic r:id="rId29"/>
    </p:embeddedFont>
    <p:embeddedFont>
      <p:font typeface="Raleway Light" pitchFamily="2" charset="-18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5"/>
  </p:normalViewPr>
  <p:slideViewPr>
    <p:cSldViewPr snapToGrid="0">
      <p:cViewPr varScale="1">
        <p:scale>
          <a:sx n="65" d="100"/>
          <a:sy n="65" d="100"/>
        </p:scale>
        <p:origin x="16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557720" y="2014472"/>
            <a:ext cx="10363200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566"/>
              <a:buNone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kojowa tytułowa">
  <p:cSld name="pokojowa tytułow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3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98247">
            <a:off x="-713915" y="3590518"/>
            <a:ext cx="3467699" cy="390913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POKOJOWA NAGRODA NOBLA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kojowa body">
  <p:cSld name="pokojowa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774915" y="6363730"/>
            <a:ext cx="4482885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259353">
            <a:off x="22333" y="5890857"/>
            <a:ext cx="954760" cy="10127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POKOJOWA NAGRODA NOBLA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uki ekonomiczne tytułowa">
  <p:cSld name="nauki ekonomiczne tytułow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5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66759" y="3305432"/>
            <a:ext cx="4115599" cy="41333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948840" y="6363730"/>
            <a:ext cx="47008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NAUK EKONOMICZNYCH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uki ekonomiczne body">
  <p:cSld name="nauki ekonomiczne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420" y="5805860"/>
            <a:ext cx="947459" cy="11217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2948840" y="6363730"/>
            <a:ext cx="45455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NAUK EKONOMICZNYCH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90" name="Google Shape;90;p16"/>
          <p:cNvCxnSpPr>
            <a:stCxn id="87" idx="3"/>
          </p:cNvCxnSpPr>
          <p:nvPr/>
        </p:nvCxnSpPr>
        <p:spPr>
          <a:xfrm rot="10800000" flipH="1">
            <a:off x="897039" y="6363712"/>
            <a:ext cx="4392600" cy="300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iestandardowe 2 kolumny">
  <p:cSld name="niestandardowe 2 kolumn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xfrm>
            <a:off x="623885" y="602432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623885" y="1884770"/>
            <a:ext cx="4572132" cy="405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5529518" y="1884770"/>
            <a:ext cx="4572132" cy="405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a 1">
  <p:cSld name="tytułowa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055808" y="2776498"/>
            <a:ext cx="10363200" cy="115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6600"/>
              <a:buFont typeface="Bree Serif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1055808" y="3973395"/>
            <a:ext cx="10363200" cy="52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600"/>
              <a:buFont typeface="Raleway"/>
              <a:buNone/>
            </a:pPr>
            <a:r>
              <a:rPr lang="pl-PL" sz="1600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rPr>
              <a:t>Podtytuł, jaki tylko chcesz. 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a 2">
  <p:cSld name="tytułowa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3892" y="668156"/>
            <a:ext cx="4184439" cy="3272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918169" y="2905264"/>
            <a:ext cx="5463938" cy="207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6600"/>
              <a:buFont typeface="Bree Serif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2007379" y="5140555"/>
            <a:ext cx="4720524" cy="192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600"/>
              <a:buFont typeface="Raleway"/>
              <a:buNone/>
            </a:pPr>
            <a:r>
              <a:rPr lang="pl-PL" sz="1600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rPr>
              <a:t>Podtytuł, jaki tylko chcesz. 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a">
  <p:cSld name="pust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ŁKIEM PUSTA">
  <p:cSld name="CAŁKIEM PUST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10199649" y="5813502"/>
            <a:ext cx="1836234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_partnerzy wydarzen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braz 2" descr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551" y="1678576"/>
            <a:ext cx="4036898" cy="162915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Prostokąt 3"/>
          <p:cNvSpPr txBox="1"/>
          <p:nvPr/>
        </p:nvSpPr>
        <p:spPr>
          <a:xfrm>
            <a:off x="5082833" y="4010053"/>
            <a:ext cx="191121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0A125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r>
              <a:t>Partner wydarzenia:</a:t>
            </a:r>
          </a:p>
        </p:txBody>
      </p:sp>
      <p:sp>
        <p:nvSpPr>
          <p:cNvPr id="213" name="Prostokąt 4"/>
          <p:cNvSpPr/>
          <p:nvPr/>
        </p:nvSpPr>
        <p:spPr>
          <a:xfrm>
            <a:off x="10199647" y="5813502"/>
            <a:ext cx="1836236" cy="9144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4" name="Obraz 6" descr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231" y="4765928"/>
            <a:ext cx="1378358" cy="569999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8640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nsza">
  <p:cSld name="plansz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102983" y="2207759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288" y="735165"/>
            <a:ext cx="1805956" cy="14123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ycyna lub fizjologia tytułowa">
  <p:cSld name="medycyna lub fizjologia tytułow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9610" y="3188361"/>
            <a:ext cx="3324056" cy="464102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2948840" y="6363730"/>
            <a:ext cx="517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MEDYCYNY LUB FIZJOLOGII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6" name="Google Shape;36;p6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ycyna lub fizjologia - body">
  <p:cSld name="medycyna lub fizjologia -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2948840" y="6363730"/>
            <a:ext cx="5175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MEDYCYNY LUB FIZJOLOGII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9" name="Google Shape;39;p7"/>
          <p:cNvCxnSpPr/>
          <p:nvPr/>
        </p:nvCxnSpPr>
        <p:spPr>
          <a:xfrm>
            <a:off x="822960" y="6363730"/>
            <a:ext cx="4434840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620" y="5868871"/>
            <a:ext cx="919705" cy="85998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zyka body">
  <p:cSld name="fizyka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8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82841">
            <a:off x="190757" y="5939289"/>
            <a:ext cx="754120" cy="77157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FIZYKI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a tytułowa">
  <p:cSld name="chemia tytułowa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9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98753">
            <a:off x="-661849" y="3910570"/>
            <a:ext cx="3865859" cy="344235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CHEMII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a body">
  <p:cSld name="chemia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CHEMII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56" name="Google Shape;56;p10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374" y="6185877"/>
            <a:ext cx="1180937" cy="86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tura tytułowa">
  <p:cSld name="literatura tytułow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1"/>
          <p:cNvCxnSpPr/>
          <p:nvPr/>
        </p:nvCxnSpPr>
        <p:spPr>
          <a:xfrm>
            <a:off x="3004446" y="6363730"/>
            <a:ext cx="2253354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None/>
              <a:defRPr sz="2000">
                <a:solidFill>
                  <a:srgbClr val="0A125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2pPr>
            <a:lvl3pPr marL="1371600" lvl="2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None/>
              <a:defRPr/>
            </a:lvl4pPr>
            <a:lvl5pPr marL="2286000" lvl="4" indent="-32804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43440">
            <a:off x="-412554" y="3706280"/>
            <a:ext cx="3164582" cy="410485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LITERATURY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tura body">
  <p:cSld name="literatura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2"/>
          <p:cNvCxnSpPr/>
          <p:nvPr/>
        </p:nvCxnSpPr>
        <p:spPr>
          <a:xfrm>
            <a:off x="944877" y="6363730"/>
            <a:ext cx="4312923" cy="0"/>
          </a:xfrm>
          <a:prstGeom prst="straightConnector1">
            <a:avLst/>
          </a:prstGeom>
          <a:noFill/>
          <a:ln w="9525" cap="flat" cmpd="sng">
            <a:solidFill>
              <a:srgbClr val="0A12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Google Shape;6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26776">
            <a:off x="-56216" y="6002898"/>
            <a:ext cx="1105744" cy="122593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/>
        </p:nvSpPr>
        <p:spPr>
          <a:xfrm>
            <a:off x="2948840" y="6363730"/>
            <a:ext cx="40403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1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NAGRODA NOBLA W DZIEDZINIE LITERATURY</a:t>
            </a:r>
            <a:endParaRPr sz="900" b="1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1251"/>
              </a:buClr>
              <a:buSzPts val="4000"/>
              <a:buFont typeface="Bree Serif"/>
              <a:buNone/>
              <a:defRPr sz="4000" b="0" i="0" u="none" strike="noStrike" cap="none">
                <a:solidFill>
                  <a:srgbClr val="0A125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7720" y="2014472"/>
            <a:ext cx="10363200" cy="30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1251"/>
              </a:buClr>
              <a:buSzPts val="1740"/>
              <a:buFont typeface="Arial"/>
              <a:buNone/>
              <a:defRPr sz="2000" b="0" i="0" u="none" strike="noStrike" cap="none">
                <a:solidFill>
                  <a:srgbClr val="0A125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66"/>
              <a:buFont typeface="Play"/>
              <a:buNone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169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2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Play"/>
              <a:buNone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0594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18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pic>
        <p:nvPicPr>
          <p:cNvPr id="8" name="Google Shape;8;p1" descr="Obraz zawierający tekst&#10;&#10;Opis wygenerowany automatyczni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110204" y="5894208"/>
            <a:ext cx="1901826" cy="7426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364B1E0-489A-F54D-AA85-9149F023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618" y="2903812"/>
            <a:ext cx="4546075" cy="18059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8BC8435-DDDB-8F4C-9E44-D9B3A5220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531" y="689036"/>
            <a:ext cx="3328902" cy="26033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C7ABE29-12A3-4E41-A34B-74B7AAC18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50387">
            <a:off x="-2693993" y="1577373"/>
            <a:ext cx="5651500" cy="58039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BD834D6-424B-CF4D-9AD3-3C41948B524B}"/>
              </a:ext>
            </a:extLst>
          </p:cNvPr>
          <p:cNvSpPr txBox="1"/>
          <p:nvPr/>
        </p:nvSpPr>
        <p:spPr>
          <a:xfrm>
            <a:off x="3673166" y="4987401"/>
            <a:ext cx="588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2800"/>
                </a:solidFill>
                <a:latin typeface="Raleway" panose="020B0503030101060003" pitchFamily="34" charset="0"/>
              </a:rPr>
              <a:t>Nagroda Nobla w dziedzinie chemii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BBC58A-0EDD-6243-B38B-1F1498C2F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0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1F1668-0021-D7FD-503E-0CEB2D79C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Korzyści dla społeczeństwa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5C3E53-D93A-175E-B1A1-814E249F5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5" y="1636622"/>
            <a:ext cx="8058218" cy="185472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Ekrany telewizorów i komputerów, które lepiej oddają kolory i są jaśniejsze.</a:t>
            </a:r>
          </a:p>
          <a:p>
            <a:pPr marL="457200" indent="-457200"/>
            <a:r>
              <a:rPr lang="pl-PL" dirty="0"/>
              <a:t>	Jest to możliwe dzięki technologii QLED. „Q” to skrót od „quantum </a:t>
            </a:r>
            <a:r>
              <a:rPr lang="pl-PL" dirty="0" err="1"/>
              <a:t>dot</a:t>
            </a:r>
            <a:r>
              <a:rPr lang="pl-PL" dirty="0"/>
              <a:t>”, czyli właśnie kropek kwantowych – </a:t>
            </a:r>
            <a:r>
              <a:rPr lang="pl-PL" dirty="0" err="1"/>
              <a:t>nanokryształów</a:t>
            </a:r>
            <a:r>
              <a:rPr lang="pl-PL" dirty="0"/>
              <a:t> instalowanych między podświetleniem a filtrami kolorów, które pozwalają osiągać lepsze barwy na ekranie telewizora.</a:t>
            </a:r>
          </a:p>
          <a:p>
            <a:pPr marL="457200" indent="-457200">
              <a:buFont typeface="+mj-lt"/>
              <a:buAutoNum type="arabicPeriod" startAt="2"/>
            </a:pPr>
            <a:endParaRPr lang="pl-PL" dirty="0"/>
          </a:p>
          <a:p>
            <a:pPr marL="457200" indent="-457200">
              <a:buFont typeface="+mj-lt"/>
              <a:buAutoNum type="arabicPeriod" startAt="2"/>
            </a:pP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058164" y="4407259"/>
            <a:ext cx="779141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spcBef>
                <a:spcPts val="1000"/>
              </a:spcBef>
              <a:buSzPct val="87000"/>
              <a:buFont typeface="+mj-lt"/>
              <a:buAutoNum type="arabicPeriod" startAt="2"/>
            </a:pPr>
            <a:r>
              <a:rPr lang="pl-PL" sz="1700" dirty="0">
                <a:solidFill>
                  <a:srgbClr val="0A1251"/>
                </a:solidFill>
                <a:latin typeface="Raleway" panose="020B0503030101060003" pitchFamily="34" charset="0"/>
              </a:rPr>
              <a:t>Przestrzenne obrazowanie tkanek organizmów żywych (znaczniki emitujące światło).</a:t>
            </a:r>
          </a:p>
          <a:p>
            <a:pPr marL="457200" indent="-457200" defTabSz="914400">
              <a:spcBef>
                <a:spcPts val="1000"/>
              </a:spcBef>
              <a:buSzPct val="87000"/>
              <a:buFont typeface="+mj-lt"/>
              <a:buAutoNum type="arabicPeriod" startAt="2"/>
            </a:pPr>
            <a:r>
              <a:rPr lang="pl-PL" sz="1700" dirty="0">
                <a:solidFill>
                  <a:srgbClr val="0A1251"/>
                </a:solidFill>
                <a:latin typeface="Raleway" panose="020B0503030101060003" pitchFamily="34" charset="0"/>
              </a:rPr>
              <a:t>W przyszłości: rozwój tzw. giętkiej (elastycznej) elektroniki, maksymalnie zminiaturyzowanych czujników, cieńszych ogniw słonecznych oraz kryptologii kwantowej (przekazywanie ukrytych danych).</a:t>
            </a:r>
          </a:p>
        </p:txBody>
      </p:sp>
      <p:sp>
        <p:nvSpPr>
          <p:cNvPr id="6150" name="AutoShape 6" descr="https://www.science.org/cms/10.1126/science.aaz8541/asset/c50f7211-eac2-40f1-94bc-8e95ddeb8725/assets/images/large/science.aaz8541-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52" name="AutoShape 8" descr="https://www.science.org/cms/10.1126/science.aaz8541/asset/c50f7211-eac2-40f1-94bc-8e95ddeb8725/assets/images/large/science.aaz8541-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54" name="AutoShape 10" descr="https://www.science.org/cms/10.1126/science.aaz8541/asset/c50f7211-eac2-40f1-94bc-8e95ddeb8725/assets/images/large/science.aaz8541-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 l="34026" t="35117" r="18636" b="14078"/>
          <a:stretch>
            <a:fillRect/>
          </a:stretch>
        </p:blipFill>
        <p:spPr bwMode="auto">
          <a:xfrm>
            <a:off x="5688280" y="3099263"/>
            <a:ext cx="1949958" cy="13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31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 descr="https://www.science.org/cms/10.1126/science.aaz8541/asset/c50f7211-eac2-40f1-94bc-8e95ddeb8725/assets/images/large/science.aaz8541-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52" name="AutoShape 8" descr="https://www.science.org/cms/10.1126/science.aaz8541/asset/c50f7211-eac2-40f1-94bc-8e95ddeb8725/assets/images/large/science.aaz8541-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54" name="AutoShape 10" descr="https://www.science.org/cms/10.1126/science.aaz8541/asset/c50f7211-eac2-40f1-94bc-8e95ddeb8725/assets/images/large/science.aaz8541-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sp>
        <p:nvSpPr>
          <p:cNvPr id="1026" name="AutoShape 2" descr="https://www.science.org/cms/10.1126/science.aaz8541/asset/c50f7211-eac2-40f1-94bc-8e95ddeb8725/assets/images/large/science.aaz8541-f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212" y="417093"/>
            <a:ext cx="6650016" cy="552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2919761" y="5904095"/>
            <a:ext cx="7639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F. </a:t>
            </a:r>
            <a:r>
              <a:rPr lang="pl-PL" sz="1200" dirty="0" err="1"/>
              <a:t>Pelayo</a:t>
            </a:r>
            <a:r>
              <a:rPr lang="pl-PL" sz="1200" dirty="0"/>
              <a:t> </a:t>
            </a:r>
            <a:r>
              <a:rPr lang="pl-PL" sz="1200" dirty="0" err="1"/>
              <a:t>García</a:t>
            </a:r>
            <a:r>
              <a:rPr lang="pl-PL" sz="1200" dirty="0"/>
              <a:t> de </a:t>
            </a:r>
            <a:r>
              <a:rPr lang="pl-PL" sz="1200" dirty="0" err="1"/>
              <a:t>Arquer</a:t>
            </a:r>
            <a:r>
              <a:rPr lang="pl-PL" sz="1200" dirty="0"/>
              <a:t>,  D. V. </a:t>
            </a:r>
            <a:r>
              <a:rPr lang="pl-PL" sz="1200" dirty="0" err="1"/>
              <a:t>Talapin</a:t>
            </a:r>
            <a:r>
              <a:rPr lang="pl-PL" sz="1200" dirty="0"/>
              <a:t>, V. I. </a:t>
            </a:r>
            <a:r>
              <a:rPr lang="pl-PL" sz="1200" dirty="0" err="1"/>
              <a:t>Klimov</a:t>
            </a:r>
            <a:r>
              <a:rPr lang="pl-PL" sz="1200" dirty="0"/>
              <a:t> et al., </a:t>
            </a:r>
            <a:r>
              <a:rPr lang="en-US" sz="1200" dirty="0"/>
              <a:t>Semiconductor quantum dots: Technological progress and future challenges</a:t>
            </a:r>
            <a:r>
              <a:rPr lang="pl-PL" sz="1200" dirty="0"/>
              <a:t>, </a:t>
            </a:r>
            <a:r>
              <a:rPr lang="pl-PL" sz="1200" i="1" dirty="0" err="1"/>
              <a:t>Nanomaterials</a:t>
            </a:r>
            <a:r>
              <a:rPr lang="pl-PL" sz="1200" dirty="0"/>
              <a:t>, 2021, 372.</a:t>
            </a:r>
          </a:p>
        </p:txBody>
      </p:sp>
    </p:spTree>
    <p:extLst>
      <p:ext uri="{BB962C8B-B14F-4D97-AF65-F5344CB8AC3E}">
        <p14:creationId xmlns:p14="http://schemas.microsoft.com/office/powerpoint/2010/main" val="975061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86FA3F-C5CB-DFB6-C49A-6013BAF16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Zadanie 1. </a:t>
            </a:r>
            <a:br>
              <a:rPr lang="pl-PL" sz="3200" dirty="0"/>
            </a:br>
            <a:r>
              <a:rPr lang="pl-PL" sz="3200" dirty="0"/>
              <a:t>praca samodzielna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E4A5DF-3E72-F958-D16F-3E907742B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Kropki kwantowe muszą być opisywane zgodnie z prawidłami mechaniki kwantowej – cząstka może znajdować się tylko w pewnych określonych stanach energetycznych (energia nie może zmieniać się w sposób ciągły, jak w mechanice klasycznej). Z</a:t>
            </a:r>
            <a:r>
              <a:rPr lang="pl-PL" dirty="0">
                <a:latin typeface="Century Gothic"/>
              </a:rPr>
              <a:t> </a:t>
            </a:r>
            <a:r>
              <a:rPr lang="pl-PL" dirty="0"/>
              <a:t>podobną sytuacją mamy do czynienia w atomie, dlatego kropki kwantowe bywają nazywane „sztucznymi atomami”. Z mechaniką kwantową zetknęliście się przy budowie atomu, gdzie stan elektronów opisywany był przez liczby kwantowe.</a:t>
            </a:r>
          </a:p>
          <a:p>
            <a:endParaRPr lang="pl-PL" dirty="0"/>
          </a:p>
          <a:p>
            <a:r>
              <a:rPr lang="pl-PL" b="1" dirty="0"/>
              <a:t>Przypomnij sobie nazwy i oznaczenia czterech (lub pięciu) liczb kwantowych służących do opisu elektronów. Jakie mogą przyjmować wartości? Jakie wartości liczb kwantowych opisują jedyny elektron w atomie wodoru?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057900" y="5189183"/>
            <a:ext cx="543600" cy="543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6210300" y="5314950"/>
            <a:ext cx="0" cy="290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381112" y="5229225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aseline="-25000" dirty="0"/>
              <a:t>1</a:t>
            </a:r>
            <a:r>
              <a:rPr lang="pl-PL" sz="2800" dirty="0"/>
              <a:t>H:</a:t>
            </a:r>
          </a:p>
        </p:txBody>
      </p:sp>
    </p:spTree>
    <p:extLst>
      <p:ext uri="{BB962C8B-B14F-4D97-AF65-F5344CB8AC3E}">
        <p14:creationId xmlns:p14="http://schemas.microsoft.com/office/powerpoint/2010/main" val="5562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86FA3F-C5CB-DFB6-C49A-6013BAF16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Zadanie 2.</a:t>
            </a:r>
            <a:br>
              <a:rPr lang="pl-PL" sz="3200" dirty="0"/>
            </a:br>
            <a:r>
              <a:rPr lang="pl-PL" sz="3200" dirty="0"/>
              <a:t>praca w grupach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E4A5DF-3E72-F958-D16F-3E907742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2014472"/>
            <a:ext cx="7862755" cy="196376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Wyjaśnijcie sobie wzajemnie, własnymi słowami, definicję kropki kwantowej. Spróbujcie wspólnie ustalić znaczenie nieznanych Wam pojęć zawartych w tej definicji. Co to są półprzewodniki, dielektryki, </a:t>
            </a:r>
            <a:r>
              <a:rPr lang="pl-PL" dirty="0" err="1"/>
              <a:t>nanokryształy</a:t>
            </a:r>
            <a:r>
              <a:rPr lang="pl-PL" dirty="0"/>
              <a:t>? Czy sole kwasów beztlenowych zawsze są dielektrykami?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4798827" y="3978234"/>
            <a:ext cx="4420590" cy="1825831"/>
            <a:chOff x="4798827" y="3978234"/>
            <a:chExt cx="4420590" cy="1825831"/>
          </a:xfrm>
        </p:grpSpPr>
        <p:pic>
          <p:nvPicPr>
            <p:cNvPr id="4098" name="Picture 2" descr="File:Semiconductor Bands Hot.sv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98827" y="3978234"/>
              <a:ext cx="3043052" cy="1825831"/>
            </a:xfrm>
            <a:prstGeom prst="rect">
              <a:avLst/>
            </a:prstGeom>
            <a:noFill/>
          </p:spPr>
        </p:pic>
        <p:sp>
          <p:nvSpPr>
            <p:cNvPr id="6" name="pole tekstowe 5"/>
            <p:cNvSpPr txBox="1"/>
            <p:nvPr/>
          </p:nvSpPr>
          <p:spPr>
            <a:xfrm>
              <a:off x="6986856" y="4121786"/>
              <a:ext cx="22325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dirty="0"/>
                <a:t>pasmo przewodnictwa</a:t>
              </a:r>
            </a:p>
            <a:p>
              <a:endParaRPr lang="pl-PL" sz="1600" dirty="0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6986856" y="4884686"/>
              <a:ext cx="223256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dirty="0"/>
                <a:t>pasmo walencyjne</a:t>
              </a:r>
            </a:p>
            <a:p>
              <a:endParaRPr lang="pl-P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465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86FA3F-C5CB-DFB6-C49A-6013BAF16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Praca domowa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E4A5DF-3E72-F958-D16F-3E907742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1776972"/>
            <a:ext cx="7862755" cy="3088460"/>
          </a:xfrm>
        </p:spPr>
        <p:txBody>
          <a:bodyPr/>
          <a:lstStyle/>
          <a:p>
            <a:r>
              <a:rPr lang="pl-PL" dirty="0"/>
              <a:t>Technologia QLED stosowana w telewizorach i wyświetlaczach jest alternatywą dla technologii OLED. Wyszukaj w </a:t>
            </a:r>
            <a:r>
              <a:rPr lang="pl-PL" dirty="0" err="1"/>
              <a:t>internecie</a:t>
            </a:r>
            <a:r>
              <a:rPr lang="pl-PL" dirty="0"/>
              <a:t> informacje na temat obydwu tych technologii: na czym polegają, jakie są między nimi różnice? Co oznaczają akronimy QLED i OLED? Który telewizor poleciłbyś/poleciłabyś kupić?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pic>
        <p:nvPicPr>
          <p:cNvPr id="5" name="Picture 4" descr="Telewizor Samsung QE43Q67B 43 cale - Opinie i ceny na Ceneo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572" y="4269484"/>
            <a:ext cx="2177993" cy="1335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31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1E467E1F-3536-7F4F-B977-E4F0FEE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470242"/>
            <a:ext cx="7862755" cy="570384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pl-PL" sz="1600" b="1" dirty="0"/>
              <a:t>Bibliografia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dirty="0"/>
              <a:t>[1] Polska Agencja Prasowa, dostęp z: https://www.pap.pl/aktualnosci/przyznano-nagrode-nobla-z-chemii-jest-kilku-laureatow (4.10.2023 r.)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dirty="0"/>
              <a:t>[2] Oficjalna strona Komitetu Noblowskiego, dostęp z: https://www.nobelprize.org/prizes/chemistry/2023/press-release/ (4.10.2023 r.)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dirty="0"/>
              <a:t>[3] A. I. </a:t>
            </a:r>
            <a:r>
              <a:rPr lang="pl-PL" sz="1400" dirty="0" err="1"/>
              <a:t>Ekimov</a:t>
            </a:r>
            <a:r>
              <a:rPr lang="pl-PL" sz="1400" dirty="0"/>
              <a:t>, F. </a:t>
            </a:r>
            <a:r>
              <a:rPr lang="pl-PL" sz="1400" dirty="0" err="1"/>
              <a:t>Hache</a:t>
            </a:r>
            <a:r>
              <a:rPr lang="pl-PL" sz="1400" dirty="0"/>
              <a:t>, M. C. </a:t>
            </a:r>
            <a:r>
              <a:rPr lang="pl-PL" sz="1400" dirty="0" err="1"/>
              <a:t>Schanne-Klein</a:t>
            </a:r>
            <a:r>
              <a:rPr lang="pl-PL" sz="1400" dirty="0"/>
              <a:t> et al., </a:t>
            </a:r>
            <a:r>
              <a:rPr lang="en-US" sz="1400" dirty="0"/>
              <a:t>Absorption and intensity-dependent photoluminescence measurements on </a:t>
            </a:r>
            <a:r>
              <a:rPr lang="en-US" sz="1400" dirty="0" err="1"/>
              <a:t>CdSe</a:t>
            </a:r>
            <a:r>
              <a:rPr lang="en-US" sz="1400" dirty="0"/>
              <a:t> quantum dots: assignment of the first electronic transitions</a:t>
            </a:r>
            <a:r>
              <a:rPr lang="pl-PL" sz="1400" dirty="0"/>
              <a:t>, </a:t>
            </a:r>
            <a:r>
              <a:rPr lang="en-US" sz="1400" i="1" dirty="0"/>
              <a:t>Journal of the Optical Society of America</a:t>
            </a:r>
            <a:r>
              <a:rPr lang="pl-PL" sz="1400" dirty="0"/>
              <a:t>, 1993, 10, 100-107.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dirty="0"/>
              <a:t>[4] F. </a:t>
            </a:r>
            <a:r>
              <a:rPr lang="pl-PL" sz="1400" dirty="0" err="1"/>
              <a:t>Pelayo</a:t>
            </a:r>
            <a:r>
              <a:rPr lang="pl-PL" sz="1400" dirty="0"/>
              <a:t> </a:t>
            </a:r>
            <a:r>
              <a:rPr lang="pl-PL" sz="1400" dirty="0" err="1"/>
              <a:t>García</a:t>
            </a:r>
            <a:r>
              <a:rPr lang="pl-PL" sz="1400" dirty="0"/>
              <a:t> de </a:t>
            </a:r>
            <a:r>
              <a:rPr lang="pl-PL" sz="1400" dirty="0" err="1"/>
              <a:t>Arquer</a:t>
            </a:r>
            <a:r>
              <a:rPr lang="pl-PL" sz="1400" dirty="0"/>
              <a:t>,  D. V. </a:t>
            </a:r>
            <a:r>
              <a:rPr lang="pl-PL" sz="1400" dirty="0" err="1"/>
              <a:t>Talapin</a:t>
            </a:r>
            <a:r>
              <a:rPr lang="pl-PL" sz="1400" dirty="0"/>
              <a:t>, V. I. </a:t>
            </a:r>
            <a:r>
              <a:rPr lang="pl-PL" sz="1400" dirty="0" err="1"/>
              <a:t>Klimov</a:t>
            </a:r>
            <a:r>
              <a:rPr lang="pl-PL" sz="1400" dirty="0"/>
              <a:t> et al., </a:t>
            </a:r>
            <a:r>
              <a:rPr lang="en-US" sz="1400" dirty="0"/>
              <a:t>Semiconductor quantum dots: Technological progress and future challenges</a:t>
            </a:r>
            <a:r>
              <a:rPr lang="pl-PL" sz="1400" dirty="0"/>
              <a:t>, </a:t>
            </a:r>
            <a:r>
              <a:rPr lang="pl-PL" sz="1400" i="1" dirty="0" err="1"/>
              <a:t>Nanomaterials</a:t>
            </a:r>
            <a:r>
              <a:rPr lang="pl-PL" sz="1400" dirty="0"/>
              <a:t>, 2021, 372.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4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600" b="1" dirty="0"/>
              <a:t>O Autorce</a:t>
            </a:r>
          </a:p>
          <a:p>
            <a:pPr fontAlgn="base">
              <a:spcBef>
                <a:spcPts val="600"/>
              </a:spcBef>
            </a:pPr>
            <a:r>
              <a:rPr lang="pl-PL" sz="1400" dirty="0"/>
              <a:t>Mgr Agata Jagielska jest doktorantką na Wydziale Chemii Uniwersytetu Warszawskiego oraz nauczycielką chemii w IX Liceum Ogólnokształcącym im. K. Hoffmanowej w Warszawie. Jej zainteresowania naukowe obejmują zastosowania biologiczne i kliniczne spektrometrii mas z</a:t>
            </a:r>
            <a:r>
              <a:rPr lang="pl-PL" sz="1400" dirty="0">
                <a:latin typeface="Century Gothic"/>
              </a:rPr>
              <a:t> </a:t>
            </a:r>
            <a:r>
              <a:rPr lang="pl-PL" sz="1400" dirty="0"/>
              <a:t>jonizacją w plazmie indukcyjnie sprzężonej, w szczególności po ablacji laserowej (LA-ICP-MS) jako metody umożliwiającej badanie rozmieszczenia pierwiastków w próbkach stałych. Jest współautorką publikacji naukowych w czasopismach o zasięgu międzynarodowym oraz rozdziału w książce „</a:t>
            </a:r>
            <a:r>
              <a:rPr lang="pl-PL" sz="1400" dirty="0" err="1"/>
              <a:t>Bioanalityka</a:t>
            </a:r>
            <a:r>
              <a:rPr lang="pl-PL" sz="1400" dirty="0"/>
              <a:t> w nauce i życiu” wydawnictwa PWN, przetłumaczonej również na język angielski ("</a:t>
            </a:r>
            <a:r>
              <a:rPr lang="pl-PL" sz="1400" dirty="0" err="1"/>
              <a:t>Handbook</a:t>
            </a:r>
            <a:r>
              <a:rPr lang="pl-PL" sz="1400" dirty="0"/>
              <a:t> of </a:t>
            </a:r>
            <a:r>
              <a:rPr lang="pl-PL" sz="1400" dirty="0" err="1"/>
              <a:t>Bioanalytics</a:t>
            </a:r>
            <a:r>
              <a:rPr lang="pl-PL" sz="1400" dirty="0"/>
              <a:t>", wyd. Springer).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</p:spPr>
        <p:txBody>
          <a:bodyPr>
            <a:normAutofit/>
          </a:bodyPr>
          <a:lstStyle/>
          <a:p>
            <a:r>
              <a:rPr lang="pl-PL" sz="3200" dirty="0"/>
              <a:t>Alfred Nobel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/>
          </a:bodyPr>
          <a:lstStyle/>
          <a:p>
            <a:r>
              <a:rPr lang="en-US" sz="1800" b="1" dirty="0"/>
              <a:t>21 X 1833 </a:t>
            </a:r>
            <a:r>
              <a:rPr lang="en-US" sz="1800" b="1" dirty="0" err="1"/>
              <a:t>Sztokholm</a:t>
            </a:r>
            <a:r>
              <a:rPr lang="en-US" sz="1800" b="1" dirty="0"/>
              <a:t> – 10 XII 1896 San Remo</a:t>
            </a:r>
            <a:r>
              <a:rPr lang="pl-PL" sz="1800" b="1" dirty="0"/>
              <a:t> </a:t>
            </a:r>
          </a:p>
          <a:p>
            <a:pPr algn="just"/>
            <a:r>
              <a:rPr lang="pl-PL" sz="1800" dirty="0"/>
              <a:t>Zajmował się wynalazkami o znaczeniu militarnym, takimi jak </a:t>
            </a:r>
            <a:r>
              <a:rPr lang="pl-PL" sz="1800" b="1" dirty="0"/>
              <a:t>dynamit i proch bezdymny</a:t>
            </a:r>
            <a:r>
              <a:rPr lang="pl-PL" sz="1800" dirty="0"/>
              <a:t>. Prowadził także prace m.in. nad: telefonem, bateriami, fonografem, elektrycznymi żarówkami, rozwojem syntetycznego kauczuku, skóry, jedwabiu. </a:t>
            </a:r>
          </a:p>
          <a:p>
            <a:pPr algn="just"/>
            <a:r>
              <a:rPr lang="pl-PL" sz="1800" dirty="0"/>
              <a:t>Zgromadził majątek szacowany na ok</a:t>
            </a:r>
            <a:r>
              <a:rPr lang="pl-PL" sz="1800" b="1" dirty="0"/>
              <a:t>. 6,5 miliona dolarów</a:t>
            </a:r>
            <a:r>
              <a:rPr lang="pl-PL" sz="1800" dirty="0"/>
              <a:t>. Będąc wynalazcą zajmującym się między innymi odkryciami wykorzystywanymi w działaniach wojennych, zawdzięczał swoje bogactwo w dużej mierze produkcji </a:t>
            </a:r>
            <a:r>
              <a:rPr lang="pl-PL" sz="1800" b="1" dirty="0"/>
              <a:t>„narzędzi śmierci”. </a:t>
            </a:r>
            <a:r>
              <a:rPr lang="pl-PL" sz="1800" dirty="0"/>
              <a:t>Stanowiło to dla Nobla poważny problem moralny. Na wynalazcy głęboko odcisnęła się także osobista tragedia. W wyniku eksplozji nitrogliceryny w</a:t>
            </a:r>
            <a:r>
              <a:rPr lang="pl-PL" sz="1800" dirty="0">
                <a:latin typeface="Century Gothic"/>
              </a:rPr>
              <a:t> </a:t>
            </a:r>
            <a:r>
              <a:rPr lang="pl-PL" sz="1800" dirty="0"/>
              <a:t>należącej do niego fabryce zginął jego brat. </a:t>
            </a:r>
          </a:p>
          <a:p>
            <a:pPr algn="just"/>
            <a:r>
              <a:rPr lang="pl-PL" sz="1800" dirty="0"/>
              <a:t>Władał biegle kilkoma językami. Pisywał wiersze, pozostawił niedokończoną powieść.</a:t>
            </a:r>
            <a:br>
              <a:rPr lang="pl-PL" sz="1800" dirty="0"/>
            </a:br>
            <a:r>
              <a:rPr lang="pl-PL" sz="1800" b="1" dirty="0"/>
              <a:t>Był pacyfistą. Wierzył w dobroczynną rolę nauki i postępu technicznego.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7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</p:spPr>
        <p:txBody>
          <a:bodyPr>
            <a:normAutofit/>
          </a:bodyPr>
          <a:lstStyle/>
          <a:p>
            <a:r>
              <a:rPr lang="pl-PL" sz="3200" dirty="0"/>
              <a:t>Nagroda Nobla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/>
          </a:bodyPr>
          <a:lstStyle/>
          <a:p>
            <a:pPr algn="just"/>
            <a:r>
              <a:rPr lang="pl-PL" b="1" dirty="0"/>
              <a:t>Czy wiecie, jak wyglądały początki tego wyróżnienia?</a:t>
            </a:r>
            <a:endParaRPr lang="pl-PL" dirty="0"/>
          </a:p>
          <a:p>
            <a:pPr algn="just"/>
            <a:r>
              <a:rPr lang="pl-PL" dirty="0"/>
              <a:t>Wszystko zaczęło się od </a:t>
            </a:r>
            <a:r>
              <a:rPr lang="pl-PL" b="1" dirty="0"/>
              <a:t>testamentu Alfreda Nobla</a:t>
            </a:r>
            <a:r>
              <a:rPr lang="pl-PL" dirty="0"/>
              <a:t>, zatwierdzonego 27 listopada 1895 roku. Na poznanie treści ostatniej woli wynalazcy dynamitu świat musiał poczekać jeszcze ponad rok. Po śmierci Nobla w 1896 roku, ku oburzeniu jego rodziny, okazało się, że szwedzki chemik zdecydował się </a:t>
            </a:r>
            <a:r>
              <a:rPr lang="pl-PL" b="1" dirty="0"/>
              <a:t>przeznaczyć cały swój majątek na ufundowanie nagrody</a:t>
            </a:r>
            <a:r>
              <a:rPr lang="pl-PL" dirty="0"/>
              <a:t>, którą dzisiaj znamy właśnie jako Nagrodę Nobla. </a:t>
            </a:r>
          </a:p>
          <a:p>
            <a:pPr algn="just"/>
            <a:r>
              <a:rPr lang="pl-PL" dirty="0"/>
              <a:t>Zgodnie z wolą Nobla, wyróżnienie to miało trafiać do rąk osób, których osiągnięcia miały </a:t>
            </a:r>
            <a:r>
              <a:rPr lang="pl-PL" b="1" dirty="0"/>
              <a:t>niebagatelne znaczenie dla dobra ludzkości</a:t>
            </a:r>
            <a:r>
              <a:rPr lang="pl-PL" dirty="0"/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0" y="1148012"/>
            <a:ext cx="5770137" cy="783220"/>
          </a:xfrm>
        </p:spPr>
        <p:txBody>
          <a:bodyPr>
            <a:normAutofit/>
          </a:bodyPr>
          <a:lstStyle/>
          <a:p>
            <a:r>
              <a:rPr lang="pl-PL" sz="3200" dirty="0"/>
              <a:t>Pięć czy sześć Nagród Nobla?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>
                <a:latin typeface=""/>
              </a:rPr>
              <a:t>W ilu dziedzinach przyznaje się to wyróżnienie?</a:t>
            </a:r>
            <a:endParaRPr lang="pl-PL" dirty="0">
              <a:latin typeface=""/>
            </a:endParaRPr>
          </a:p>
          <a:p>
            <a:pPr algn="just"/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Nagrodę Nobla przyznaje się w sześciu dziedzinach: </a:t>
            </a:r>
            <a:r>
              <a:rPr lang="pl-PL" b="1" dirty="0">
                <a:latin typeface=""/>
              </a:rPr>
              <a:t>fizyki, chemii, fizjologii lub medycyny, literatury i nauk ekonomicznych</a:t>
            </a:r>
            <a:r>
              <a:rPr lang="pl-PL" dirty="0">
                <a:latin typeface=""/>
              </a:rPr>
              <a:t>. Do tego należy doliczyć także </a:t>
            </a:r>
            <a:r>
              <a:rPr lang="pl-PL" b="1" dirty="0">
                <a:latin typeface=""/>
              </a:rPr>
              <a:t>Pokojową Nagrodę Nobla</a:t>
            </a:r>
            <a:r>
              <a:rPr lang="pl-PL" dirty="0">
                <a:latin typeface=""/>
              </a:rPr>
              <a:t> przyznawaną przez Norweski Komitet Noblowski. </a:t>
            </a:r>
          </a:p>
          <a:p>
            <a:pPr algn="just"/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Co ciekawe, w swoim testamencie Nobel wspomniał </a:t>
            </a:r>
            <a:r>
              <a:rPr lang="pl-PL" b="1" dirty="0">
                <a:latin typeface=""/>
              </a:rPr>
              <a:t>jedynie o pięciu dziedzinach</a:t>
            </a:r>
            <a:r>
              <a:rPr lang="pl-PL" dirty="0">
                <a:latin typeface=""/>
              </a:rPr>
              <a:t>, </a:t>
            </a:r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w których miała być przyznawana nagroda. W ostatniej woli Szweda </a:t>
            </a:r>
            <a:r>
              <a:rPr lang="pl-PL" b="1" dirty="0">
                <a:latin typeface=""/>
              </a:rPr>
              <a:t>nie było mowy </a:t>
            </a:r>
            <a:br>
              <a:rPr lang="pl-PL" b="1" dirty="0">
                <a:latin typeface=""/>
              </a:rPr>
            </a:br>
            <a:r>
              <a:rPr lang="pl-PL" b="1" dirty="0">
                <a:latin typeface=""/>
              </a:rPr>
              <a:t>o dziedzinie nauk ekonomicznych</a:t>
            </a:r>
            <a:r>
              <a:rPr lang="pl-PL" dirty="0">
                <a:latin typeface=""/>
              </a:rPr>
              <a:t>. Historia wyróżnienia w tej dziedzinie zaczyna się w 1968 roku, gdy </a:t>
            </a:r>
            <a:r>
              <a:rPr lang="pl-PL" b="1" dirty="0">
                <a:latin typeface=""/>
              </a:rPr>
              <a:t>Bank Szwecji przekazał Fundacji Noblowskiej datek</a:t>
            </a:r>
            <a:r>
              <a:rPr lang="pl-PL" dirty="0">
                <a:latin typeface=""/>
              </a:rPr>
              <a:t> potrzebny do ufundowania tej nagrody. Co więcej, oficjalnie nie jest to tak naprawdę Nagroda Nobla, lecz </a:t>
            </a:r>
            <a:r>
              <a:rPr lang="pl-PL" b="1" dirty="0">
                <a:latin typeface=""/>
              </a:rPr>
              <a:t>Nagroda Banku Szwecji im. A. Nobla w dziedzinie nauk ekonomicznych</a:t>
            </a:r>
            <a:r>
              <a:rPr lang="pl-PL" dirty="0">
                <a:latin typeface=""/>
              </a:rPr>
              <a:t>. </a:t>
            </a:r>
          </a:p>
          <a:p>
            <a:pPr algn="just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DA11E8-3DA7-9B43-AB1A-823824605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735981"/>
            <a:ext cx="7862755" cy="4650057"/>
          </a:xfrm>
        </p:spPr>
        <p:txBody>
          <a:bodyPr>
            <a:normAutofit/>
          </a:bodyPr>
          <a:lstStyle/>
          <a:p>
            <a:pPr algn="just"/>
            <a:r>
              <a:rPr lang="pl-PL" sz="3500" b="1" dirty="0"/>
              <a:t>Nagroda Nobla w dziedzinie chemii</a:t>
            </a:r>
            <a:endParaRPr lang="pl-PL" sz="1800" dirty="0"/>
          </a:p>
          <a:p>
            <a:pPr algn="just"/>
            <a:r>
              <a:rPr lang="pl-PL" sz="1800" dirty="0"/>
              <a:t>W swoim testamencie Alfred Nobel zaznaczył, że może otrzymać ją </a:t>
            </a:r>
            <a:r>
              <a:rPr lang="pl-PL" sz="1800" b="1" dirty="0"/>
              <a:t>osoba, która dokonała najważniejszego odkrycia lub ulepszenie </a:t>
            </a:r>
            <a:br>
              <a:rPr lang="pl-PL" sz="1800" b="1" dirty="0"/>
            </a:br>
            <a:r>
              <a:rPr lang="pl-PL" sz="1800" b="1" dirty="0"/>
              <a:t>w dziedzinie nauk chemicznych</a:t>
            </a:r>
            <a:r>
              <a:rPr lang="pl-PL" sz="1800" dirty="0"/>
              <a:t>. Wyróżnienie to przyznaje się od początku trwania konkursu, czyli od 1901 roku.</a:t>
            </a:r>
          </a:p>
          <a:p>
            <a:pPr algn="just"/>
            <a:endParaRPr lang="pl-PL" sz="1800" dirty="0"/>
          </a:p>
          <a:p>
            <a:pPr algn="just"/>
            <a:r>
              <a:rPr lang="pl-PL" sz="1800" b="1" dirty="0"/>
              <a:t>Pierwszym jego laureatem</a:t>
            </a:r>
            <a:r>
              <a:rPr lang="pl-PL" sz="1800" dirty="0"/>
              <a:t> został, uznawany za </a:t>
            </a:r>
            <a:r>
              <a:rPr lang="pl-PL" sz="1800" b="1" dirty="0"/>
              <a:t>twórcę nowoczesnej chemii fizycznej, </a:t>
            </a:r>
            <a:r>
              <a:rPr lang="pl-PL" sz="1800" b="1" dirty="0" err="1"/>
              <a:t>Jacobus</a:t>
            </a:r>
            <a:r>
              <a:rPr lang="pl-PL" sz="1800" b="1" dirty="0"/>
              <a:t> </a:t>
            </a:r>
            <a:r>
              <a:rPr lang="pl-PL" sz="1800" b="1" dirty="0" err="1"/>
              <a:t>Henricus</a:t>
            </a:r>
            <a:r>
              <a:rPr lang="pl-PL" sz="1800" b="1" dirty="0"/>
              <a:t> van ’t Hoff </a:t>
            </a:r>
            <a:r>
              <a:rPr lang="pl-PL" sz="1800" dirty="0"/>
              <a:t>za „wkład w odkrycie praw dynamiki chemicznej i ciśnienia osmotycznego”.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2BE98E-5E0B-F440-87CE-0E43406A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E5C300-1246-1E42-BF4A-DE4A6DBA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739698"/>
            <a:ext cx="7862755" cy="4340932"/>
          </a:xfrm>
        </p:spPr>
        <p:txBody>
          <a:bodyPr>
            <a:noAutofit/>
          </a:bodyPr>
          <a:lstStyle/>
          <a:p>
            <a:pPr algn="just"/>
            <a:r>
              <a:rPr lang="pl-PL" b="1" dirty="0"/>
              <a:t>Kto decyduje o wyborze laureata?</a:t>
            </a:r>
            <a:endParaRPr lang="pl-PL" dirty="0"/>
          </a:p>
          <a:p>
            <a:pPr algn="just"/>
            <a:r>
              <a:rPr lang="pl-PL" sz="1800" dirty="0"/>
              <a:t>Laureata Nagrody Nobla w dziedzinie chemii wyłania </a:t>
            </a:r>
            <a:r>
              <a:rPr lang="pl-PL" sz="1800" b="1" dirty="0"/>
              <a:t>Królewska Szwedzka Akademia Nauk</a:t>
            </a:r>
            <a:r>
              <a:rPr lang="pl-PL" sz="1800" dirty="0"/>
              <a:t>. Kandydaci są </a:t>
            </a:r>
            <a:r>
              <a:rPr lang="pl-PL" sz="1800" b="1" dirty="0"/>
              <a:t>rekomendowani przez Komitet Noblowski </a:t>
            </a:r>
            <a:r>
              <a:rPr lang="pl-PL" sz="1800" dirty="0"/>
              <a:t>w dziedzinie chemii, odpowiedzialny za weryfikację nominacji oraz wskazanie finalistów. Zasiada w nim </a:t>
            </a:r>
            <a:r>
              <a:rPr lang="pl-PL" sz="1800" b="1" dirty="0"/>
              <a:t>pięciu członków wybieranych na okres trzech lat</a:t>
            </a:r>
            <a:r>
              <a:rPr lang="pl-PL" sz="1800" dirty="0"/>
              <a:t>. W obradach Komitetu uczestniczą także </a:t>
            </a:r>
            <a:r>
              <a:rPr lang="pl-PL" sz="1800" b="1" dirty="0"/>
              <a:t>członkowie dodatkowi</a:t>
            </a:r>
            <a:r>
              <a:rPr lang="pl-PL" sz="1800" dirty="0"/>
              <a:t>, mający równoważne prawo głosu.</a:t>
            </a:r>
          </a:p>
          <a:p>
            <a:pPr algn="just"/>
            <a:endParaRPr lang="pl-PL" sz="1800" b="1" dirty="0"/>
          </a:p>
          <a:p>
            <a:pPr algn="just"/>
            <a:r>
              <a:rPr lang="pl-PL" sz="1800" b="1" dirty="0"/>
              <a:t>Laureaci odbierają nagrody 10 grudnia </a:t>
            </a:r>
            <a:r>
              <a:rPr lang="pl-PL" sz="1800" dirty="0"/>
              <a:t>podczas uroczystości </a:t>
            </a:r>
            <a:br>
              <a:rPr lang="pl-PL" sz="1800" dirty="0"/>
            </a:br>
            <a:r>
              <a:rPr lang="pl-PL" sz="1800" dirty="0"/>
              <a:t>w Filharmonii w Sztokholmie. Obok medalu otrzymują też </a:t>
            </a:r>
            <a:r>
              <a:rPr lang="pl-PL" sz="1800" b="1" dirty="0"/>
              <a:t>dyplomy </a:t>
            </a:r>
            <a:br>
              <a:rPr lang="pl-PL" sz="1800" b="1" dirty="0"/>
            </a:br>
            <a:r>
              <a:rPr lang="pl-PL" sz="1800" b="1" dirty="0"/>
              <a:t>i potwierdzenie kwoty wygranej</a:t>
            </a:r>
            <a:r>
              <a:rPr lang="pl-PL" sz="1800" dirty="0"/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BAD43C-788D-5849-9EB7-E96E09C0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467E1F-3536-7F4F-B977-E4F0FEE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5" y="749073"/>
            <a:ext cx="7862755" cy="5417551"/>
          </a:xfrm>
        </p:spPr>
        <p:txBody>
          <a:bodyPr>
            <a:noAutofit/>
          </a:bodyPr>
          <a:lstStyle/>
          <a:p>
            <a:pPr algn="just"/>
            <a:r>
              <a:rPr lang="pl-PL" b="1" dirty="0"/>
              <a:t>Kto otrzymał Nagrodę Nobla w dziedzinie chemii w 2022 roku?</a:t>
            </a:r>
            <a:br>
              <a:rPr lang="pl-PL" b="1" dirty="0"/>
            </a:br>
            <a:endParaRPr lang="pl-PL" b="1" dirty="0"/>
          </a:p>
          <a:p>
            <a:pPr algn="just"/>
            <a:r>
              <a:rPr lang="pl-PL" sz="1800" dirty="0"/>
              <a:t>Nagrodą Nobla w dziedzinie chemii zostali wyróżnieni </a:t>
            </a:r>
            <a:r>
              <a:rPr lang="pl-PL" sz="1800" b="1" dirty="0" err="1"/>
              <a:t>Carolyn</a:t>
            </a:r>
            <a:r>
              <a:rPr lang="pl-PL" sz="1800" b="1" dirty="0"/>
              <a:t> </a:t>
            </a:r>
            <a:r>
              <a:rPr lang="pl-PL" sz="1800" b="1" dirty="0" err="1"/>
              <a:t>Ruth</a:t>
            </a:r>
            <a:r>
              <a:rPr lang="pl-PL" sz="1800" b="1" dirty="0"/>
              <a:t> </a:t>
            </a:r>
            <a:r>
              <a:rPr lang="pl-PL" sz="1800" b="1" dirty="0" err="1"/>
              <a:t>Bertozzi</a:t>
            </a:r>
            <a:r>
              <a:rPr lang="pl-PL" sz="1800" dirty="0"/>
              <a:t> (USA), </a:t>
            </a:r>
            <a:r>
              <a:rPr lang="pl-PL" sz="1800" b="1" dirty="0" err="1"/>
              <a:t>Morten</a:t>
            </a:r>
            <a:r>
              <a:rPr lang="pl-PL" sz="1800" b="1" dirty="0"/>
              <a:t> </a:t>
            </a:r>
            <a:r>
              <a:rPr lang="pl-PL" sz="1800" b="1" dirty="0" err="1"/>
              <a:t>Meldal</a:t>
            </a:r>
            <a:r>
              <a:rPr lang="pl-PL" sz="1800" dirty="0"/>
              <a:t> (Dania) i </a:t>
            </a:r>
            <a:r>
              <a:rPr lang="pl-PL" sz="1800" b="1" dirty="0"/>
              <a:t>Karl Barry </a:t>
            </a:r>
            <a:r>
              <a:rPr lang="pl-PL" sz="1800" b="1" dirty="0" err="1"/>
              <a:t>Sharpless</a:t>
            </a:r>
            <a:r>
              <a:rPr lang="pl-PL" sz="1800" dirty="0"/>
              <a:t> (USA) za „rozwój technologii ‘klik’ i chemii </a:t>
            </a:r>
            <a:r>
              <a:rPr lang="pl-PL" sz="1800" dirty="0" err="1"/>
              <a:t>bioortogonalnej</a:t>
            </a:r>
            <a:r>
              <a:rPr lang="pl-PL" sz="1800" dirty="0"/>
              <a:t>”.</a:t>
            </a:r>
          </a:p>
          <a:p>
            <a:pPr algn="just"/>
            <a:r>
              <a:rPr lang="pl-PL" sz="1800" dirty="0"/>
              <a:t>B. </a:t>
            </a:r>
            <a:r>
              <a:rPr lang="pl-PL" sz="1800" dirty="0" err="1"/>
              <a:t>Sharpless</a:t>
            </a:r>
            <a:r>
              <a:rPr lang="pl-PL" sz="1800" dirty="0"/>
              <a:t> i M. </a:t>
            </a:r>
            <a:r>
              <a:rPr lang="pl-PL" sz="1800" dirty="0" err="1"/>
              <a:t>Meldal</a:t>
            </a:r>
            <a:r>
              <a:rPr lang="pl-PL" sz="1800" dirty="0"/>
              <a:t> opracowali sposób syntezy chemicznej typu „klik”, w której cząsteczkowe bloki budulcowe łączą się ze sobą szybko i wydajnie. C. </a:t>
            </a:r>
            <a:r>
              <a:rPr lang="pl-PL" sz="1800" dirty="0" err="1"/>
              <a:t>Bertozzi</a:t>
            </a:r>
            <a:r>
              <a:rPr lang="pl-PL" sz="1800" dirty="0"/>
              <a:t> przeniosła tę technologię w nowy wymiar i zaczęła wykorzystywać ją w żywych organizmach.</a:t>
            </a:r>
          </a:p>
          <a:p>
            <a:pPr algn="just"/>
            <a:r>
              <a:rPr lang="pl-PL" sz="1800" dirty="0"/>
              <a:t>Dla K. </a:t>
            </a:r>
            <a:r>
              <a:rPr lang="pl-PL" sz="1800" dirty="0" err="1"/>
              <a:t>Sharplessa</a:t>
            </a:r>
            <a:r>
              <a:rPr lang="pl-PL" sz="1800" dirty="0"/>
              <a:t> jest to druga Nagroda Nobla. Pierwszą otrzymał w 2001 roku za wykorzystanie katalizatorów chiralnych w syntezach organicznych. C. </a:t>
            </a:r>
            <a:r>
              <a:rPr lang="pl-PL" sz="1800" dirty="0" err="1"/>
              <a:t>Bertozzi</a:t>
            </a:r>
            <a:r>
              <a:rPr lang="pl-PL" sz="1800" dirty="0"/>
              <a:t> jest ósmą kobietą, która otrzymała Nagrodę Nobla w dziedzinie chemii.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467E1F-3536-7F4F-B977-E4F0FEE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5" y="749074"/>
            <a:ext cx="7862755" cy="4714656"/>
          </a:xfrm>
        </p:spPr>
        <p:txBody>
          <a:bodyPr>
            <a:noAutofit/>
          </a:bodyPr>
          <a:lstStyle/>
          <a:p>
            <a:pPr algn="just"/>
            <a:r>
              <a:rPr lang="pl-PL" b="1" dirty="0"/>
              <a:t>Kto otrzymał Nagrodę Nobla w dziedzinie chemii w 2023 roku?</a:t>
            </a:r>
            <a:br>
              <a:rPr lang="pl-PL" b="1" dirty="0"/>
            </a:br>
            <a:endParaRPr lang="pl-PL" b="1" dirty="0"/>
          </a:p>
          <a:p>
            <a:pPr algn="just"/>
            <a:r>
              <a:rPr lang="pl-PL" dirty="0"/>
              <a:t>W tym roku Nagrodą Nobla w dziedzinie chemii zostali uhonorowani </a:t>
            </a:r>
            <a:r>
              <a:rPr lang="pl-PL" b="1" dirty="0" err="1"/>
              <a:t>Moungi</a:t>
            </a:r>
            <a:r>
              <a:rPr lang="pl-PL" b="1" dirty="0"/>
              <a:t> Gabriel </a:t>
            </a:r>
            <a:r>
              <a:rPr lang="pl-PL" b="1" dirty="0" err="1"/>
              <a:t>Bawendi</a:t>
            </a:r>
            <a:r>
              <a:rPr lang="pl-PL" dirty="0"/>
              <a:t>, </a:t>
            </a:r>
            <a:r>
              <a:rPr lang="pl-PL" b="1" dirty="0"/>
              <a:t>Louis Eugene Brus </a:t>
            </a:r>
            <a:r>
              <a:rPr lang="pl-PL" dirty="0"/>
              <a:t>i </a:t>
            </a:r>
            <a:r>
              <a:rPr lang="pl-PL" b="1" dirty="0" err="1"/>
              <a:t>Aleksiej</a:t>
            </a:r>
            <a:r>
              <a:rPr lang="pl-PL" b="1" dirty="0"/>
              <a:t> </a:t>
            </a:r>
            <a:r>
              <a:rPr lang="pl-PL" b="1" dirty="0" err="1"/>
              <a:t>Iwanowicz</a:t>
            </a:r>
            <a:r>
              <a:rPr lang="pl-PL" b="1" dirty="0"/>
              <a:t> </a:t>
            </a:r>
            <a:r>
              <a:rPr lang="pl-PL" b="1" dirty="0" err="1"/>
              <a:t>Jekimow</a:t>
            </a:r>
            <a:r>
              <a:rPr lang="pl-PL" b="1" dirty="0"/>
              <a:t> </a:t>
            </a:r>
            <a:r>
              <a:rPr lang="pl-PL" dirty="0"/>
              <a:t>(USA) za „odkrycie i syntezę kropek kwantowych”.</a:t>
            </a:r>
          </a:p>
          <a:p>
            <a:pPr algn="just"/>
            <a:r>
              <a:rPr lang="pl-PL" b="1" dirty="0" err="1"/>
              <a:t>Aleksiej</a:t>
            </a:r>
            <a:r>
              <a:rPr lang="pl-PL" b="1" dirty="0"/>
              <a:t> I. </a:t>
            </a:r>
            <a:r>
              <a:rPr lang="pl-PL" b="1" dirty="0" err="1"/>
              <a:t>Jekimow</a:t>
            </a:r>
            <a:r>
              <a:rPr lang="pl-PL" b="1" dirty="0"/>
              <a:t> </a:t>
            </a:r>
            <a:r>
              <a:rPr lang="pl-PL" dirty="0"/>
              <a:t>odkrył kropki kwantowe pod koniec lat 70. ubiegłego wieku.</a:t>
            </a:r>
          </a:p>
          <a:p>
            <a:pPr algn="just"/>
            <a:r>
              <a:rPr lang="pl-PL" b="1" dirty="0"/>
              <a:t>Louis E. Brus </a:t>
            </a:r>
            <a:r>
              <a:rPr lang="pl-PL" dirty="0"/>
              <a:t>badał właściwości kropek kwantowych i odkrył metodę ich syntezy.</a:t>
            </a:r>
          </a:p>
          <a:p>
            <a:pPr algn="just"/>
            <a:r>
              <a:rPr lang="pl-PL" b="1" dirty="0" err="1"/>
              <a:t>Moungi</a:t>
            </a:r>
            <a:r>
              <a:rPr lang="pl-PL" b="1" dirty="0"/>
              <a:t> G. </a:t>
            </a:r>
            <a:r>
              <a:rPr lang="pl-PL" b="1" dirty="0" err="1"/>
              <a:t>Bawendi</a:t>
            </a:r>
            <a:r>
              <a:rPr lang="pl-PL" dirty="0"/>
              <a:t> zrewolucjonizował metodę syntezy kropek kwantowych.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9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3AACA-8329-6854-C66A-0ADEBBEBA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4" y="216226"/>
            <a:ext cx="7791417" cy="1031816"/>
          </a:xfrm>
        </p:spPr>
        <p:txBody>
          <a:bodyPr>
            <a:normAutofit/>
          </a:bodyPr>
          <a:lstStyle/>
          <a:p>
            <a:r>
              <a:rPr lang="pl-PL" sz="3600" dirty="0"/>
              <a:t>Czym są kropki kwantowe?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54A789-9293-CC12-F415-69FECC41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5" y="902526"/>
            <a:ext cx="7862755" cy="3088460"/>
          </a:xfrm>
        </p:spPr>
        <p:txBody>
          <a:bodyPr>
            <a:normAutofit fontScale="92500"/>
          </a:bodyPr>
          <a:lstStyle/>
          <a:p>
            <a:r>
              <a:rPr lang="pl-PL" sz="1800" dirty="0"/>
              <a:t>Kropki kwantowe to półprzewodnikowe </a:t>
            </a:r>
            <a:r>
              <a:rPr lang="pl-PL" sz="1800" dirty="0" err="1"/>
              <a:t>nanokryształy</a:t>
            </a:r>
            <a:r>
              <a:rPr lang="pl-PL" sz="1800" dirty="0"/>
              <a:t> o kształcie zbliżonym do kuli, zawieszone w dielektrycznym ośrodku, którym mogą być np. sole kwasów beztlenowych, folia polimerowa lub szkło.</a:t>
            </a:r>
          </a:p>
          <a:p>
            <a:r>
              <a:rPr lang="pl-PL" sz="1800" dirty="0"/>
              <a:t>Kropka kwantowa musi być ograniczona barierą potencjału, dlatego jest konieczna granica półprzewodnik/dielektryk.</a:t>
            </a:r>
          </a:p>
          <a:p>
            <a:r>
              <a:rPr lang="pl-PL" sz="1800" dirty="0"/>
              <a:t>Nazywamy je kwantowymi, ponieważ uwięziona jest w nich cząstka o</a:t>
            </a:r>
            <a:r>
              <a:rPr lang="pl-PL" sz="1800" dirty="0">
                <a:latin typeface="Century Gothic"/>
              </a:rPr>
              <a:t> </a:t>
            </a:r>
            <a:r>
              <a:rPr lang="pl-PL" sz="1800" dirty="0"/>
              <a:t>długości fali porównywalnej z rozmiarem kropki, więc do ich opisu trzeba zastosować mechanikę kwantową.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3203212" y="3948820"/>
            <a:ext cx="6568191" cy="2581746"/>
            <a:chOff x="3203212" y="3806320"/>
            <a:chExt cx="6568191" cy="258174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6667" b="77167" l="27396" r="84948">
                          <a14:foregroundMark x1="34948" y1="43167" x2="32292" y2="62500"/>
                          <a14:foregroundMark x1="32604" y1="62500" x2="33021" y2="70583"/>
                          <a14:foregroundMark x1="33021" y1="70583" x2="55365" y2="71250"/>
                          <a14:foregroundMark x1="55260" y1="71750" x2="70052" y2="77167"/>
                          <a14:foregroundMark x1="69792" y1="77083" x2="84219" y2="71083"/>
                          <a14:foregroundMark x1="84948" y1="71750" x2="78229" y2="36667"/>
                          <a14:foregroundMark x1="78125" y1="37250" x2="33438" y2="37167"/>
                          <a14:foregroundMark x1="48021" y1="46583" x2="61354" y2="57833"/>
                          <a14:foregroundMark x1="65729" y1="46083" x2="79688" y2="58083"/>
                          <a14:foregroundMark x1="68177" y1="70250" x2="53646" y2="72167"/>
                          <a14:foregroundMark x1="63542" y1="69417" x2="55990" y2="74083"/>
                          <a14:foregroundMark x1="40000" y1="42833" x2="27396" y2="55667"/>
                          <a14:foregroundMark x1="30833" y1="45583" x2="31406" y2="70167"/>
                          <a14:foregroundMark x1="71094" y1="54417" x2="75625" y2="46667"/>
                          <a14:foregroundMark x1="72188" y1="46333" x2="77344" y2="53333"/>
                        </a14:backgroundRemoval>
                      </a14:imgEffect>
                    </a14:imgLayer>
                  </a14:imgProps>
                </a:ext>
              </a:extLst>
            </a:blip>
            <a:srcRect l="55779" t="71023" r="20260" b="25714"/>
            <a:stretch>
              <a:fillRect/>
            </a:stretch>
          </p:blipFill>
          <p:spPr bwMode="auto">
            <a:xfrm>
              <a:off x="6420600" y="6114932"/>
              <a:ext cx="3209442" cy="273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/>
            <a:srcRect l="24805" t="47688" r="10000" b="14597"/>
            <a:stretch>
              <a:fillRect/>
            </a:stretch>
          </p:blipFill>
          <p:spPr bwMode="auto">
            <a:xfrm>
              <a:off x="3203212" y="3845761"/>
              <a:ext cx="6440385" cy="232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pole tekstowe 11"/>
            <p:cNvSpPr txBox="1"/>
            <p:nvPr/>
          </p:nvSpPr>
          <p:spPr>
            <a:xfrm>
              <a:off x="3310087" y="3806320"/>
              <a:ext cx="14157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600" dirty="0"/>
                <a:t>fala elektronu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310087" y="5527976"/>
              <a:ext cx="25232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/>
                <a:t>większa </a:t>
              </a:r>
              <a:r>
                <a:rPr lang="pl-PL" sz="1600" dirty="0" err="1"/>
                <a:t>nanocząstka</a:t>
              </a:r>
              <a:r>
                <a:rPr lang="pl-PL" sz="1600" dirty="0"/>
                <a:t>, więcej miejsca dla fali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7248164" y="5518282"/>
              <a:ext cx="25232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/>
                <a:t>mniejsza </a:t>
              </a:r>
              <a:r>
                <a:rPr lang="pl-PL" sz="1600" dirty="0" err="1"/>
                <a:t>nanocząstka</a:t>
              </a:r>
              <a:r>
                <a:rPr lang="pl-PL" sz="1600" dirty="0"/>
                <a:t>, mniej miejsca dla fali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796504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1433</Words>
  <Application>Microsoft Office PowerPoint</Application>
  <PresentationFormat>Panoramiczny</PresentationFormat>
  <Paragraphs>64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Raleway</vt:lpstr>
      <vt:lpstr>Bree Serif</vt:lpstr>
      <vt:lpstr>Arial</vt:lpstr>
      <vt:lpstr>Play</vt:lpstr>
      <vt:lpstr>Raleway Light</vt:lpstr>
      <vt:lpstr>Century Gothic</vt:lpstr>
      <vt:lpstr>DashVTI</vt:lpstr>
      <vt:lpstr>Prezentacja programu PowerPoint</vt:lpstr>
      <vt:lpstr>Alfred Nobel</vt:lpstr>
      <vt:lpstr>Nagroda Nobla</vt:lpstr>
      <vt:lpstr>Pięć czy sześć Nagród Nobla?</vt:lpstr>
      <vt:lpstr>Prezentacja programu PowerPoint</vt:lpstr>
      <vt:lpstr>Prezentacja programu PowerPoint</vt:lpstr>
      <vt:lpstr>Prezentacja programu PowerPoint</vt:lpstr>
      <vt:lpstr>Prezentacja programu PowerPoint</vt:lpstr>
      <vt:lpstr>Czym są kropki kwantowe?</vt:lpstr>
      <vt:lpstr>Korzyści dla społeczeństwa</vt:lpstr>
      <vt:lpstr>Prezentacja programu PowerPoint</vt:lpstr>
      <vt:lpstr>Zadanie 1.  praca samodzielna</vt:lpstr>
      <vt:lpstr>Zadanie 2. praca w grupach</vt:lpstr>
      <vt:lpstr>Praca domowa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CWiD</dc:creator>
  <cp:lastModifiedBy>Agata Ludwiniak</cp:lastModifiedBy>
  <cp:revision>17</cp:revision>
  <dcterms:modified xsi:type="dcterms:W3CDTF">2023-10-09T19:09:14Z</dcterms:modified>
</cp:coreProperties>
</file>