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4" r:id="rId11"/>
    <p:sldId id="263" r:id="rId12"/>
    <p:sldId id="267" r:id="rId13"/>
    <p:sldId id="268" r:id="rId14"/>
    <p:sldId id="271" r:id="rId15"/>
    <p:sldId id="265" r:id="rId16"/>
    <p:sldId id="270" r:id="rId17"/>
    <p:sldId id="266" r:id="rId18"/>
    <p:sldId id="26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19DD-D284-448E-ABED-EBCD004582BB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CA9B3-530E-4202-A2D9-7222A07AD9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7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CA9B3-530E-4202-A2D9-7222A07AD90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7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4040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66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1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8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267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4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08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0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99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84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51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3879EA0-9A5F-4513-86D5-9C9730ED7439}" type="datetimeFigureOut">
              <a:rPr lang="pl-PL" smtClean="0"/>
              <a:t>2020-03-24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4F01440-01A7-4153-93DA-30E8D613A1E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1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agamypszczolom.pl/" TargetMode="External"/><Relationship Id="rId2" Type="http://schemas.openxmlformats.org/officeDocument/2006/relationships/hyperlink" Target="http://www.sadyogrody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pl/" TargetMode="External"/><Relationship Id="rId5" Type="http://schemas.openxmlformats.org/officeDocument/2006/relationships/hyperlink" Target="http://www.greenpeace.de/" TargetMode="External"/><Relationship Id="rId4" Type="http://schemas.openxmlformats.org/officeDocument/2006/relationships/hyperlink" Target="http://www.pszczoly.zielonaakcja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5" y="2486545"/>
            <a:ext cx="8361229" cy="2098226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dlaczego pszczoły są ważne?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4" y="4821518"/>
            <a:ext cx="6831673" cy="1086237"/>
          </a:xfrm>
        </p:spPr>
        <p:txBody>
          <a:bodyPr/>
          <a:lstStyle/>
          <a:p>
            <a:r>
              <a:rPr lang="pl-PL" dirty="0" smtClean="0"/>
              <a:t>Anna Opolska klasa 8b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06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5343" y="3200401"/>
            <a:ext cx="10038734" cy="3581400"/>
          </a:xfrm>
        </p:spPr>
        <p:txBody>
          <a:bodyPr/>
          <a:lstStyle/>
          <a:p>
            <a:r>
              <a:rPr lang="pl-PL" dirty="0"/>
              <a:t>Obecnie pszczoła miodna zasiedla wszystkie ekosystemy występujące na świecie, oprócz biegunów i rejonów podbiegunowych, gdzie nie występują rośliny </a:t>
            </a:r>
            <a:r>
              <a:rPr lang="pl-PL" dirty="0" err="1" smtClean="0"/>
              <a:t>nektaro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/>
              <a:t>pyłkodajne. </a:t>
            </a:r>
            <a:endParaRPr lang="pl-PL" dirty="0" smtClean="0"/>
          </a:p>
          <a:p>
            <a:r>
              <a:rPr lang="pl-PL" dirty="0" smtClean="0"/>
              <a:t>Szacuje </a:t>
            </a:r>
            <a:r>
              <a:rPr lang="pl-PL" dirty="0"/>
              <a:t>się, że na świecie w pasiekach utrzymywanych jest ok. 100 mln rodzin pszczelich, a drugie tyle żyje w stanie </a:t>
            </a:r>
            <a:r>
              <a:rPr lang="pl-PL" dirty="0" smtClean="0"/>
              <a:t>dzikim. </a:t>
            </a:r>
          </a:p>
          <a:p>
            <a:r>
              <a:rPr lang="pl-PL" dirty="0" smtClean="0"/>
              <a:t>We </a:t>
            </a:r>
            <a:r>
              <a:rPr lang="pl-PL" dirty="0"/>
              <a:t>współczesnej gospodarce człowieka pszczoła miodna, to przede wszystkim zapylacz roślin uprawnych, przyczyniający się do </a:t>
            </a:r>
            <a:r>
              <a:rPr lang="pl-PL" dirty="0" smtClean="0"/>
              <a:t>plonowania </a:t>
            </a:r>
            <a:r>
              <a:rPr lang="pl-PL" dirty="0"/>
              <a:t>uprawianych roślin owadopylnych. </a:t>
            </a:r>
            <a:endParaRPr lang="pl-PL" dirty="0" smtClean="0"/>
          </a:p>
          <a:p>
            <a:r>
              <a:rPr lang="pl-PL" dirty="0" smtClean="0"/>
              <a:t>Ocenia </a:t>
            </a:r>
            <a:r>
              <a:rPr lang="pl-PL" dirty="0"/>
              <a:t>się, że działalność zapylająca pszczoły miodnej przynosi roczny </a:t>
            </a:r>
            <a:r>
              <a:rPr lang="pl-PL" dirty="0" smtClean="0"/>
              <a:t>dochód </a:t>
            </a:r>
            <a:r>
              <a:rPr lang="pl-PL" dirty="0"/>
              <a:t>250 mld </a:t>
            </a:r>
            <a:r>
              <a:rPr lang="pl-PL" dirty="0" smtClean="0"/>
              <a:t>euro.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3" y="167148"/>
            <a:ext cx="5211096" cy="251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b="6852"/>
          <a:stretch/>
        </p:blipFill>
        <p:spPr>
          <a:xfrm>
            <a:off x="7049729" y="167148"/>
            <a:ext cx="4542503" cy="251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8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136" y="2097773"/>
            <a:ext cx="10903975" cy="285273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Rola  pszczół  w  życiu człowieka  i   w ekosystemie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4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8580" y="953728"/>
            <a:ext cx="9601200" cy="5279923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Pszczoły nie tylko produkują miód, ale też zapylają blisko 80% roślin. Przenosząc pyłek, zwiększają jakość i ilość plonów. Bez pszczół i ich zapylania, rozwój i wzrost roślin nie jest możliwy. </a:t>
            </a:r>
          </a:p>
          <a:p>
            <a:r>
              <a:rPr lang="pl-PL" dirty="0" smtClean="0"/>
              <a:t>Raport </a:t>
            </a:r>
            <a:r>
              <a:rPr lang="pl-PL" dirty="0"/>
              <a:t>„Nie tylko miód. Wartość ekonomiczna zapylania upraw rolniczych w Polsce w 2015 roku” opublikowany przez </a:t>
            </a:r>
            <a:r>
              <a:rPr lang="pl-PL" dirty="0" err="1"/>
              <a:t>Greenpeace</a:t>
            </a:r>
            <a:r>
              <a:rPr lang="pl-PL" dirty="0"/>
              <a:t> wskazuje, że polskie rolnictwo zawdzięcza pszczołom 4,1 mld zł. </a:t>
            </a:r>
            <a:endParaRPr lang="pl-PL" dirty="0" smtClean="0"/>
          </a:p>
          <a:p>
            <a:r>
              <a:rPr lang="pl-PL" dirty="0"/>
              <a:t>Według danych </a:t>
            </a:r>
            <a:r>
              <a:rPr lang="pl-PL" dirty="0" err="1"/>
              <a:t>Greenpeace</a:t>
            </a:r>
            <a:r>
              <a:rPr lang="pl-PL" dirty="0"/>
              <a:t> bez pszczół prawie 1/3 roślin uprawnych musiałaby być zapylana w inny sposób, aby produkcja żywności nie spadła w drastyczny sposób. Światowa wartość plonów uzyskiwanych dzięki zapylaniu przez </a:t>
            </a:r>
            <a:r>
              <a:rPr lang="pl-PL" dirty="0" smtClean="0"/>
              <a:t>owady pszczołowate </a:t>
            </a:r>
            <a:r>
              <a:rPr lang="pl-PL" dirty="0"/>
              <a:t>wynosi obecnie 265 mld euro</a:t>
            </a:r>
            <a:r>
              <a:rPr lang="pl-PL" dirty="0" smtClean="0"/>
              <a:t>.</a:t>
            </a:r>
          </a:p>
          <a:p>
            <a:r>
              <a:rPr lang="pl-PL" dirty="0"/>
              <a:t>Od pszczół zależą uprawy roślin przemysłowych, przede wszystkim rzepaku, gdzie korzyści dla rolnictwa szacuje się na 600 mln zł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Przenosząc </a:t>
            </a:r>
            <a:r>
              <a:rPr lang="pl-PL" dirty="0"/>
              <a:t>pyłek z kwiatów, </a:t>
            </a:r>
            <a:r>
              <a:rPr lang="pl-PL" dirty="0" smtClean="0"/>
              <a:t>pszczoły umożliwiają </a:t>
            </a:r>
            <a:r>
              <a:rPr lang="pl-PL" dirty="0"/>
              <a:t>zachowanie bioróżnorodności i kontrolę erozji gleb. W przypadku upraw sadowniczych, zapylanie roślin zwiększa plony nawet o 80%. Większość owoców i warzyw to gatunki owadopylne, które nie rozwiną się bez pszczół i ich zapylania. Oznacza to, że im mniej pszczół będziemy mieć w przyrodzie, tym trudniej dostępne i gorsze pod względem jakości będą owoce i warzywa.</a:t>
            </a:r>
          </a:p>
        </p:txBody>
      </p:sp>
    </p:spTree>
    <p:extLst>
      <p:ext uri="{BB962C8B-B14F-4D97-AF65-F5344CB8AC3E}">
        <p14:creationId xmlns:p14="http://schemas.microsoft.com/office/powerpoint/2010/main" val="41635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4451" y="548149"/>
            <a:ext cx="9601200" cy="1485900"/>
          </a:xfrm>
        </p:spPr>
        <p:txBody>
          <a:bodyPr/>
          <a:lstStyle/>
          <a:p>
            <a:r>
              <a:rPr lang="pl-PL" dirty="0" smtClean="0"/>
              <a:t>OCHRONA PSZCZÓŁ </a:t>
            </a:r>
            <a:br>
              <a:rPr lang="pl-PL" dirty="0" smtClean="0"/>
            </a:br>
            <a:r>
              <a:rPr lang="pl-PL" dirty="0" smtClean="0"/>
              <a:t>W POLSCE I NA ŚWIECIE</a:t>
            </a:r>
            <a:endParaRPr lang="pl-PL" dirty="0"/>
          </a:p>
        </p:txBody>
      </p:sp>
      <p:pic>
        <p:nvPicPr>
          <p:cNvPr id="6146" name="Picture 2" descr="Znalezione obrazy dla zapytania: ochrona pszczo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30" y="685800"/>
            <a:ext cx="4060723" cy="577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Znalezione obrazy dla zapytania: ochrona pszczo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23" y="1927139"/>
            <a:ext cx="3313470" cy="464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2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nalezione obrazy dla zapytania: ochrona pszczo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3" y="-98323"/>
            <a:ext cx="5751871" cy="72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08394" y="730209"/>
            <a:ext cx="49754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Jak można przeczytać na stronie </a:t>
            </a:r>
          </a:p>
          <a:p>
            <a:pPr algn="ctr"/>
            <a:r>
              <a:rPr lang="pl-PL" b="1" dirty="0" err="1" smtClean="0"/>
              <a:t>Greenpeace</a:t>
            </a:r>
            <a:r>
              <a:rPr lang="pl-PL" b="1" dirty="0" smtClean="0"/>
              <a:t> Polska:</a:t>
            </a:r>
          </a:p>
          <a:p>
            <a:r>
              <a:rPr lang="pl-PL" i="1" dirty="0"/>
              <a:t>Pszczoły miodne i dzikie owady zapylające </a:t>
            </a:r>
            <a:endParaRPr lang="pl-PL" i="1" dirty="0" smtClean="0"/>
          </a:p>
          <a:p>
            <a:r>
              <a:rPr lang="pl-PL" i="1" dirty="0" smtClean="0"/>
              <a:t>odgrywają </a:t>
            </a:r>
            <a:r>
              <a:rPr lang="pl-PL" i="1" dirty="0"/>
              <a:t>kluczową rolę w rolnictwie i </a:t>
            </a:r>
            <a:r>
              <a:rPr lang="pl-PL" i="1" dirty="0" smtClean="0"/>
              <a:t>produkcji</a:t>
            </a:r>
          </a:p>
          <a:p>
            <a:r>
              <a:rPr lang="pl-PL" i="1" dirty="0" smtClean="0"/>
              <a:t> </a:t>
            </a:r>
            <a:r>
              <a:rPr lang="pl-PL" i="1" dirty="0"/>
              <a:t>żywności. Niestety, obecnie stosowany </a:t>
            </a:r>
            <a:r>
              <a:rPr lang="pl-PL" i="1" dirty="0" smtClean="0"/>
              <a:t>model</a:t>
            </a:r>
          </a:p>
          <a:p>
            <a:r>
              <a:rPr lang="pl-PL" i="1" dirty="0" smtClean="0"/>
              <a:t> </a:t>
            </a:r>
            <a:r>
              <a:rPr lang="pl-PL" i="1" dirty="0"/>
              <a:t>rolny oparty na agresywnym wykorzystaniu </a:t>
            </a:r>
            <a:endParaRPr lang="pl-PL" i="1" dirty="0" smtClean="0"/>
          </a:p>
          <a:p>
            <a:r>
              <a:rPr lang="pl-PL" i="1" dirty="0" smtClean="0"/>
              <a:t>substancji </a:t>
            </a:r>
            <a:r>
              <a:rPr lang="pl-PL" i="1" dirty="0"/>
              <a:t>chemicznych zagraża zarówno jednym</a:t>
            </a:r>
            <a:r>
              <a:rPr lang="pl-PL" i="1" dirty="0" smtClean="0"/>
              <a:t>,</a:t>
            </a:r>
          </a:p>
          <a:p>
            <a:r>
              <a:rPr lang="pl-PL" i="1" dirty="0" smtClean="0"/>
              <a:t> </a:t>
            </a:r>
            <a:r>
              <a:rPr lang="pl-PL" i="1" dirty="0"/>
              <a:t>jak i drugim, przez co stwarza niebezpieczeństwo </a:t>
            </a:r>
            <a:endParaRPr lang="pl-PL" i="1" dirty="0" smtClean="0"/>
          </a:p>
          <a:p>
            <a:r>
              <a:rPr lang="pl-PL" i="1" dirty="0" smtClean="0"/>
              <a:t>dla </a:t>
            </a:r>
            <a:r>
              <a:rPr lang="pl-PL" i="1" dirty="0"/>
              <a:t>łańcucha dostaw żywności. Istnieją mocne </a:t>
            </a:r>
            <a:endParaRPr lang="pl-PL" i="1" dirty="0" smtClean="0"/>
          </a:p>
          <a:p>
            <a:r>
              <a:rPr lang="pl-PL" i="1" dirty="0" smtClean="0"/>
              <a:t>dowody </a:t>
            </a:r>
            <a:r>
              <a:rPr lang="pl-PL" i="1" dirty="0"/>
              <a:t>naukowe wskazujące, że </a:t>
            </a:r>
            <a:r>
              <a:rPr lang="pl-PL" i="1" dirty="0" err="1" smtClean="0"/>
              <a:t>neonikotynoidy</a:t>
            </a:r>
            <a:endParaRPr lang="pl-PL" i="1" dirty="0" smtClean="0"/>
          </a:p>
          <a:p>
            <a:r>
              <a:rPr lang="pl-PL" i="1" dirty="0" smtClean="0"/>
              <a:t> </a:t>
            </a:r>
            <a:r>
              <a:rPr lang="pl-PL" i="1" dirty="0"/>
              <a:t>i inne pestycydy są w dużym stopniu </a:t>
            </a:r>
            <a:r>
              <a:rPr lang="pl-PL" i="1" dirty="0" smtClean="0"/>
              <a:t>odpowiedzialne za </a:t>
            </a:r>
            <a:r>
              <a:rPr lang="pl-PL" i="1" dirty="0"/>
              <a:t>proces ginięcia pszczół.</a:t>
            </a:r>
          </a:p>
          <a:p>
            <a:r>
              <a:rPr lang="pl-PL" i="1" u="sng" dirty="0"/>
              <a:t>Mając to na uwadze, apelujemy do </a:t>
            </a:r>
            <a:endParaRPr lang="pl-PL" i="1" u="sng" dirty="0" smtClean="0"/>
          </a:p>
          <a:p>
            <a:r>
              <a:rPr lang="pl-PL" i="1" u="sng" dirty="0" smtClean="0"/>
              <a:t>polityków </a:t>
            </a:r>
            <a:r>
              <a:rPr lang="pl-PL" i="1" u="sng" dirty="0"/>
              <a:t>o podjęcie następujących działań</a:t>
            </a:r>
            <a:r>
              <a:rPr lang="pl-PL" i="1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i="1" dirty="0" smtClean="0"/>
              <a:t>Zakaz stosowania toksycznych pestycydów</a:t>
            </a:r>
          </a:p>
          <a:p>
            <a:pPr marL="342900" indent="-342900">
              <a:buFont typeface="+mj-lt"/>
              <a:buAutoNum type="arabicPeriod"/>
            </a:pPr>
            <a:r>
              <a:rPr lang="pl-PL" i="1" dirty="0" smtClean="0"/>
              <a:t>Przyjęcie </a:t>
            </a:r>
            <a:r>
              <a:rPr lang="pl-PL" i="1" dirty="0"/>
              <a:t>Narodowej Strategii Ochrony </a:t>
            </a:r>
            <a:r>
              <a:rPr lang="pl-PL" i="1" dirty="0" smtClean="0"/>
              <a:t>Owadów Zapylających</a:t>
            </a:r>
          </a:p>
          <a:p>
            <a:pPr marL="342900" indent="-342900">
              <a:buFont typeface="+mj-lt"/>
              <a:buAutoNum type="arabicPeriod"/>
            </a:pPr>
            <a:r>
              <a:rPr lang="pl-PL" i="1" dirty="0" smtClean="0"/>
              <a:t>Zwiększenia finansowania Badań</a:t>
            </a:r>
          </a:p>
          <a:p>
            <a:endParaRPr lang="pl-PL" i="1" dirty="0" smtClean="0"/>
          </a:p>
        </p:txBody>
      </p:sp>
    </p:spTree>
    <p:extLst>
      <p:ext uri="{BB962C8B-B14F-4D97-AF65-F5344CB8AC3E}">
        <p14:creationId xmlns:p14="http://schemas.microsoft.com/office/powerpoint/2010/main" val="37449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0" y="322007"/>
            <a:ext cx="4084074" cy="2157884"/>
          </a:xfrm>
        </p:spPr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3899" y="1150374"/>
            <a:ext cx="4202061" cy="54864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/>
              <a:t>pszczołom i innym zapylaczom zawdzięczasz co trzeci kęs tego, co </a:t>
            </a:r>
            <a:r>
              <a:rPr lang="pl-PL" dirty="0" smtClean="0"/>
              <a:t>jesz,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matka </a:t>
            </a:r>
            <a:r>
              <a:rPr lang="pl-PL" dirty="0"/>
              <a:t>pszczela składa dziennie 300–3000 jajeczek (poza okresem zimowym), w ciągu roku ok. 130 000, w ciągu swojego życia ok. 500 </a:t>
            </a:r>
            <a:r>
              <a:rPr lang="pl-PL" dirty="0" smtClean="0"/>
              <a:t>000,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</a:t>
            </a:r>
            <a:r>
              <a:rPr lang="pl-PL" dirty="0" smtClean="0"/>
              <a:t>edna pszczoła w ciągu całego swojego życia wytwarza małą łyżeczkę miodu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rocznie </a:t>
            </a:r>
            <a:r>
              <a:rPr lang="pl-PL" dirty="0"/>
              <a:t>pszczelarz może przeciętnie pozyskać od jednej rodziny ok. 8–10 </a:t>
            </a:r>
            <a:r>
              <a:rPr lang="pl-PL" dirty="0" smtClean="0"/>
              <a:t>kg</a:t>
            </a:r>
            <a:r>
              <a:rPr lang="pl-PL" dirty="0"/>
              <a:t> miodu i ok. 1 kg </a:t>
            </a:r>
            <a:r>
              <a:rPr lang="pl-PL" dirty="0" smtClean="0"/>
              <a:t>wosku,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zasięg </a:t>
            </a:r>
            <a:r>
              <a:rPr lang="pl-PL" dirty="0"/>
              <a:t>lotu zbieraczek nie jest jednakowy. U pszczoły afrykańskiej to 500 m, a u </a:t>
            </a:r>
            <a:r>
              <a:rPr lang="pl-PL" dirty="0" smtClean="0"/>
              <a:t>pszczół </a:t>
            </a:r>
            <a:r>
              <a:rPr lang="pl-PL" dirty="0"/>
              <a:t>północnych i włoskich – około 3 km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ajdalej </a:t>
            </a:r>
            <a:r>
              <a:rPr lang="pl-PL" dirty="0"/>
              <a:t>od ula odlatują pszczoły ukraińskie – do 13 km.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-1"/>
            <a:ext cx="6659880" cy="44736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19" y="4217577"/>
            <a:ext cx="4732757" cy="26404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60" y="4217577"/>
            <a:ext cx="5266895" cy="26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15" b="134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6081" y="530942"/>
            <a:ext cx="4005416" cy="5781368"/>
          </a:xfrm>
        </p:spPr>
        <p:txBody>
          <a:bodyPr>
            <a:noAutofit/>
          </a:bodyPr>
          <a:lstStyle/>
          <a:p>
            <a:r>
              <a:rPr lang="pl-PL" sz="3200" b="1" dirty="0"/>
              <a:t>Karol Darwin: </a:t>
            </a:r>
            <a:endParaRPr lang="pl-PL" sz="3200" b="1" dirty="0" smtClean="0"/>
          </a:p>
          <a:p>
            <a:r>
              <a:rPr lang="pl-PL" sz="2800" dirty="0" smtClean="0"/>
              <a:t>„</a:t>
            </a:r>
            <a:r>
              <a:rPr lang="pl-PL" sz="2800" dirty="0"/>
              <a:t>Kiedy pszczoła zniknie z powierzchni Ziemi, człowiekowi pozostaną już tylko cztery lata życia. Skoro nie będzie pszczół, nie będzie też zapylania. Zabraknie więc roślin, potem zwierząt, wreszcie </a:t>
            </a:r>
            <a:r>
              <a:rPr lang="pl-PL" sz="2800" dirty="0" smtClean="0"/>
              <a:t>przyjdzie kolej na człowieka.”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641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21373" y="1788454"/>
            <a:ext cx="8361229" cy="2098226"/>
          </a:xfrm>
        </p:spPr>
        <p:txBody>
          <a:bodyPr/>
          <a:lstStyle/>
          <a:p>
            <a:r>
              <a:rPr lang="pl-PL" dirty="0" smtClean="0"/>
              <a:t>Dziękuje za uwagę!</a:t>
            </a:r>
            <a:endParaRPr lang="pl-PL" dirty="0"/>
          </a:p>
        </p:txBody>
      </p:sp>
      <p:pic>
        <p:nvPicPr>
          <p:cNvPr id="5122" name="Picture 2" descr="Znalezione obrazy dla zapytania: rola pszczół w ekosyste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28" y="3886680"/>
            <a:ext cx="4010025" cy="250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www.sadyogrody.pl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www.pomagamypszczolom.pl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www.pszczoly.zielonaakcja.pl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www.greenpeace.de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www.wikipedia.pl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25" y="298470"/>
            <a:ext cx="9612971" cy="2852737"/>
          </a:xfrm>
        </p:spPr>
        <p:txBody>
          <a:bodyPr/>
          <a:lstStyle/>
          <a:p>
            <a:r>
              <a:rPr lang="pl-PL" dirty="0" smtClean="0"/>
              <a:t>pszczoły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-101702" y="3313470"/>
            <a:ext cx="10976180" cy="222209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Jest to grupa owadów z rzędu błonkoskrzydłych. </a:t>
            </a:r>
          </a:p>
          <a:p>
            <a:r>
              <a:rPr lang="pl-PL" dirty="0" smtClean="0"/>
              <a:t>Na świecie znanych jest ponad 20 </a:t>
            </a:r>
            <a:r>
              <a:rPr lang="pl-PL" dirty="0" err="1" smtClean="0"/>
              <a:t>tys</a:t>
            </a:r>
            <a:r>
              <a:rPr lang="pl-PL" dirty="0" smtClean="0"/>
              <a:t> gatunków (w Europie żyje ok.2tys, a w Polsce ok.470. </a:t>
            </a:r>
          </a:p>
          <a:p>
            <a:r>
              <a:rPr lang="pl-PL" dirty="0" smtClean="0"/>
              <a:t>Wszystkie </a:t>
            </a:r>
            <a:r>
              <a:rPr lang="pl-PL" dirty="0"/>
              <a:t>pszczoły </a:t>
            </a:r>
            <a:r>
              <a:rPr lang="pl-PL" dirty="0" smtClean="0"/>
              <a:t>(z wyjątkiem kilku gatunków) żywią </a:t>
            </a:r>
            <a:r>
              <a:rPr lang="pl-PL" dirty="0"/>
              <a:t>się pokarmem </a:t>
            </a:r>
            <a:r>
              <a:rPr lang="pl-PL" dirty="0" smtClean="0"/>
              <a:t>roślinnym. </a:t>
            </a:r>
          </a:p>
          <a:p>
            <a:r>
              <a:rPr lang="pl-PL" dirty="0" smtClean="0"/>
              <a:t>Żerują na kwiatach oraz zapylają je (pobierają białko z pyłku, a energię w postaci cukru z nektaru).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94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597308"/>
            <a:ext cx="9601200" cy="1831259"/>
          </a:xfrm>
        </p:spPr>
        <p:txBody>
          <a:bodyPr>
            <a:normAutofit/>
          </a:bodyPr>
          <a:lstStyle/>
          <a:p>
            <a:r>
              <a:rPr lang="pl-PL" dirty="0" smtClean="0"/>
              <a:t>Pszczoła (Apis)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to obejmujący cztery gatunki rodzaj pszczół z rodziny pszczołowatych: 1) wschodnia, 2) olbrzymia, 3) karłowata oraz najbardziej znana 4) </a:t>
            </a:r>
            <a:r>
              <a:rPr lang="pl-PL" sz="1800" b="1" dirty="0" smtClean="0"/>
              <a:t>pszczoła miodna</a:t>
            </a:r>
            <a:r>
              <a:rPr lang="pl-PL" sz="1800" dirty="0" smtClean="0"/>
              <a:t>. Wszystkie cztery gatunki </a:t>
            </a:r>
            <a:r>
              <a:rPr lang="pl-PL" sz="1800" b="1" dirty="0" smtClean="0"/>
              <a:t>wytwarzają miód</a:t>
            </a:r>
            <a:r>
              <a:rPr lang="pl-PL" sz="1800" dirty="0" smtClean="0"/>
              <a:t>. Pszczoły miodna i wschodnia zostały udomowione. Wszystkie oprócz pszczoły miodnej to gatunki azjatyckie.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6631" y="3010513"/>
            <a:ext cx="4685071" cy="3581401"/>
          </a:xfrm>
        </p:spPr>
        <p:txBody>
          <a:bodyPr/>
          <a:lstStyle/>
          <a:p>
            <a:r>
              <a:rPr lang="pl-PL" dirty="0" smtClean="0"/>
              <a:t>CHARAKTERYSTYKA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/>
              <a:t>D</a:t>
            </a:r>
            <a:r>
              <a:rPr lang="pl-PL" sz="1800" dirty="0" smtClean="0"/>
              <a:t>ługość ciała od 7mm do </a:t>
            </a:r>
            <a:r>
              <a:rPr lang="pl-PL" sz="1800" dirty="0" smtClean="0"/>
              <a:t>18mm.</a:t>
            </a:r>
            <a:endParaRPr lang="pl-PL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800" dirty="0" smtClean="0"/>
              <a:t>Różne zabarwienie (m.in. czarne, żółte, ciemnobrązowe, czerwono pomarańczowe</a:t>
            </a:r>
            <a:r>
              <a:rPr lang="pl-PL" sz="1800" dirty="0" smtClean="0"/>
              <a:t>).</a:t>
            </a:r>
            <a:endParaRPr lang="pl-PL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800" dirty="0" smtClean="0"/>
              <a:t>Charakterystyczne pólko radialne na </a:t>
            </a:r>
            <a:r>
              <a:rPr lang="pl-PL" sz="1800" smtClean="0"/>
              <a:t>przednim </a:t>
            </a:r>
            <a:r>
              <a:rPr lang="pl-PL" sz="1800" smtClean="0"/>
              <a:t>skrzydle.</a:t>
            </a:r>
            <a:endParaRPr lang="pl-PL" sz="1800" dirty="0" smtClean="0"/>
          </a:p>
          <a:p>
            <a:pPr marL="457200" indent="-457200">
              <a:buFont typeface="+mj-lt"/>
              <a:buAutoNum type="arabicPeriod"/>
            </a:pPr>
            <a:endParaRPr lang="pl-PL" sz="1800" dirty="0"/>
          </a:p>
        </p:txBody>
      </p:sp>
      <p:pic>
        <p:nvPicPr>
          <p:cNvPr id="1026" name="Picture 2" descr="Bildergebnis für pólko radialne u pszczół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0630" r="7073" b="4806"/>
          <a:stretch/>
        </p:blipFill>
        <p:spPr bwMode="auto">
          <a:xfrm>
            <a:off x="5899353" y="2277396"/>
            <a:ext cx="5968180" cy="4149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5744" y="831902"/>
            <a:ext cx="3855720" cy="3011432"/>
          </a:xfrm>
        </p:spPr>
        <p:txBody>
          <a:bodyPr>
            <a:noAutofit/>
          </a:bodyPr>
          <a:lstStyle/>
          <a:p>
            <a:r>
              <a:rPr lang="pl-PL" sz="2400" dirty="0" smtClean="0"/>
              <a:t>Wszystkie gatunki należące do rodzaju Apis żyją w zorganizowanych społeczeństwach.</a:t>
            </a:r>
          </a:p>
          <a:p>
            <a:r>
              <a:rPr lang="pl-PL" sz="2400" dirty="0" smtClean="0"/>
              <a:t>Budują z wosku plastry, które służą do przechowywania pokarmu i wychowu czerwi (tzn. larw).</a:t>
            </a:r>
          </a:p>
          <a:p>
            <a:r>
              <a:rPr lang="pl-PL" sz="2400" dirty="0" smtClean="0"/>
              <a:t>Zakładają bardzo duże rodziny pszczele (zwane koloniami) liczące od kilku do 80 tysięcy osobników.</a:t>
            </a:r>
            <a:endParaRPr lang="pl-PL" sz="2400" dirty="0"/>
          </a:p>
        </p:txBody>
      </p:sp>
      <p:sp>
        <p:nvSpPr>
          <p:cNvPr id="5" name="AutoShape 2" descr="Znalezione obrazy dla zapytania: pszczoły na plastrach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Znalezione obrazy dla zapytania: pszczoły na plastr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0"/>
            <a:ext cx="6659880" cy="53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Znalezione obrazy dla zapytania: pszczoły na plastr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20" y="4058572"/>
            <a:ext cx="4163501" cy="279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8" descr="Znalezione obrazy dla zapytania: pszczoły na plastra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601" y="4385187"/>
            <a:ext cx="2427399" cy="247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727586" y="244906"/>
            <a:ext cx="374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+mj-lt"/>
              </a:rPr>
              <a:t>KOLONIE PSZCZÓŁ</a:t>
            </a: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70014" y="4332799"/>
            <a:ext cx="3090709" cy="215326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584" y="312174"/>
            <a:ext cx="3855720" cy="2157884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Wrogowie pszczół</a:t>
            </a:r>
            <a:endParaRPr lang="pl-PL" sz="6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3900" y="1923283"/>
            <a:ext cx="3855720" cy="3011432"/>
          </a:xfrm>
        </p:spPr>
        <p:txBody>
          <a:bodyPr>
            <a:noAutofit/>
          </a:bodyPr>
          <a:lstStyle/>
          <a:p>
            <a:r>
              <a:rPr lang="pl-PL" sz="2000" dirty="0" smtClean="0"/>
              <a:t>Jednym z największym naturalnych wrogów pszczół są szerszenie. Atakują  gromadą siedliska pszczół, zjadają larwy i niszczą gniazdo.</a:t>
            </a:r>
          </a:p>
          <a:p>
            <a:r>
              <a:rPr lang="pl-PL" sz="2000" dirty="0"/>
              <a:t>Początkowo wysyłają zwiadowcę, który </a:t>
            </a:r>
            <a:r>
              <a:rPr lang="pl-PL" sz="2000" dirty="0" smtClean="0"/>
              <a:t>znajduje </a:t>
            </a:r>
            <a:r>
              <a:rPr lang="pl-PL" sz="2000" dirty="0"/>
              <a:t>gniazdo. </a:t>
            </a:r>
            <a:r>
              <a:rPr lang="pl-PL" sz="2000" dirty="0" smtClean="0"/>
              <a:t>Pszczoły potrafią się przed nim obronić. </a:t>
            </a:r>
            <a:r>
              <a:rPr lang="pl-PL" sz="2000" dirty="0"/>
              <a:t>Otaczają </a:t>
            </a:r>
            <a:r>
              <a:rPr lang="pl-PL" sz="2000" dirty="0" smtClean="0"/>
              <a:t>szerszenia, </a:t>
            </a:r>
            <a:r>
              <a:rPr lang="pl-PL" sz="2000" dirty="0"/>
              <a:t>tworząc zwartą </a:t>
            </a:r>
            <a:r>
              <a:rPr lang="pl-PL" sz="2000" dirty="0" smtClean="0"/>
              <a:t>kulę wokół niego. </a:t>
            </a:r>
            <a:r>
              <a:rPr lang="pl-PL" sz="2000" dirty="0"/>
              <a:t>Znajdujący się </a:t>
            </a:r>
            <a:r>
              <a:rPr lang="pl-PL" sz="2000" dirty="0" smtClean="0"/>
              <a:t>wewnątrz </a:t>
            </a:r>
            <a:r>
              <a:rPr lang="pl-PL" sz="2000" dirty="0"/>
              <a:t>napastnik ginie po 10 minutach na skutek przegrzania.</a:t>
            </a:r>
          </a:p>
        </p:txBody>
      </p:sp>
      <p:sp>
        <p:nvSpPr>
          <p:cNvPr id="5" name="AutoShape 2" descr="Znalezione obrazy dla zapytania: szerszenie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1"/>
            <a:ext cx="6728706" cy="42082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19" y="4208207"/>
            <a:ext cx="4506616" cy="26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61" y="0"/>
            <a:ext cx="91734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55" y="0"/>
            <a:ext cx="5987845" cy="348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432" y="961104"/>
            <a:ext cx="3855720" cy="2157884"/>
          </a:xfrm>
        </p:spPr>
        <p:txBody>
          <a:bodyPr/>
          <a:lstStyle/>
          <a:p>
            <a:r>
              <a:rPr lang="pl-PL" dirty="0" smtClean="0"/>
              <a:t>Wymieranie pszczół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9432" y="2504616"/>
            <a:ext cx="4152900" cy="371413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Od kilku lat na terenach Europy Zachodniej i USA obserwuje się zwiększoną wymieralność wśród pszczół. Prawdopodobnymi przyczynami tego zjawiska jest stosowanie </a:t>
            </a:r>
            <a:r>
              <a:rPr lang="pl-PL" sz="2000" b="1" dirty="0" smtClean="0"/>
              <a:t>pestycydów</a:t>
            </a:r>
            <a:r>
              <a:rPr lang="pl-PL" sz="2000" dirty="0" smtClean="0"/>
              <a:t> w czasie kwitnięcia roślin, </a:t>
            </a:r>
            <a:r>
              <a:rPr lang="pl-PL" sz="2000" b="1" dirty="0" smtClean="0"/>
              <a:t>degradacja</a:t>
            </a:r>
            <a:r>
              <a:rPr lang="pl-PL" sz="2000" dirty="0" smtClean="0"/>
              <a:t> </a:t>
            </a:r>
            <a:r>
              <a:rPr lang="pl-PL" sz="2000" b="1" dirty="0" smtClean="0"/>
              <a:t>środowiska</a:t>
            </a:r>
            <a:r>
              <a:rPr lang="pl-PL" sz="2000" dirty="0" smtClean="0"/>
              <a:t> oraz wymieralność niektórych gatunków roślin, które stanowią pożywienie dla pszczół. 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t="13414" b="13008"/>
          <a:stretch/>
        </p:blipFill>
        <p:spPr>
          <a:xfrm>
            <a:off x="5535561" y="3299800"/>
            <a:ext cx="4257368" cy="212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Bildergebnis für pestycydy pszczó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910" y="4629611"/>
            <a:ext cx="3746090" cy="222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906" y="646471"/>
            <a:ext cx="3855720" cy="1428135"/>
          </a:xfrm>
        </p:spPr>
        <p:txBody>
          <a:bodyPr/>
          <a:lstStyle/>
          <a:p>
            <a:pPr algn="ctr"/>
            <a:r>
              <a:rPr lang="pl-PL" dirty="0" smtClean="0"/>
              <a:t>PSZCZOŁA MIODNA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9770" y="2192593"/>
            <a:ext cx="5034362" cy="422787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Zbiera nektar i pyłek z kwiatów,</a:t>
            </a:r>
            <a:r>
              <a:rPr lang="pl-PL" sz="1800" dirty="0"/>
              <a:t> który jest ich pożywieniem </a:t>
            </a:r>
            <a:r>
              <a:rPr lang="pl-PL" sz="1800" dirty="0" smtClean="0"/>
              <a:t>oraz zapyla</a:t>
            </a:r>
            <a:r>
              <a:rPr lang="pl-PL" sz="1800" dirty="0"/>
              <a:t> </a:t>
            </a:r>
            <a:r>
              <a:rPr lang="pl-PL" sz="1800" dirty="0" smtClean="0"/>
              <a:t>rośliny owadopylne</a:t>
            </a:r>
            <a:r>
              <a:rPr lang="pl-PL" sz="1800" dirty="0"/>
              <a:t> </a:t>
            </a:r>
            <a:r>
              <a:rPr lang="pl-PL" sz="1800" dirty="0" smtClean="0"/>
              <a:t> (</a:t>
            </a:r>
            <a:r>
              <a:rPr lang="pl-PL" sz="1800" dirty="0"/>
              <a:t>np. </a:t>
            </a:r>
            <a:r>
              <a:rPr lang="pl-PL" sz="1800" dirty="0" smtClean="0"/>
              <a:t>drzewa owocowe</a:t>
            </a:r>
            <a:r>
              <a:rPr lang="pl-PL" sz="1800" dirty="0"/>
              <a:t>, rzepak). Rośliny, które dostarczają pszczołom surowca do produkcji miodu są </a:t>
            </a:r>
            <a:r>
              <a:rPr lang="pl-PL" sz="1800" dirty="0" smtClean="0"/>
              <a:t>nazywane </a:t>
            </a:r>
            <a:r>
              <a:rPr lang="pl-PL" sz="1800" b="1" dirty="0" smtClean="0"/>
              <a:t>miododajnymi</a:t>
            </a:r>
            <a:r>
              <a:rPr lang="pl-PL" sz="1800" dirty="0"/>
              <a:t>. </a:t>
            </a:r>
            <a:endParaRPr lang="pl-PL" sz="1800" dirty="0" smtClean="0"/>
          </a:p>
          <a:p>
            <a:r>
              <a:rPr lang="pl-PL" sz="1800" dirty="0"/>
              <a:t>Rój pszczeli składa się z </a:t>
            </a:r>
            <a:r>
              <a:rPr lang="pl-PL" sz="1800" dirty="0" smtClean="0"/>
              <a:t>królowej matki,</a:t>
            </a:r>
            <a:r>
              <a:rPr lang="pl-PL" sz="1800" dirty="0"/>
              <a:t> </a:t>
            </a:r>
            <a:r>
              <a:rPr lang="pl-PL" sz="1800" dirty="0" smtClean="0"/>
              <a:t>robotnic</a:t>
            </a:r>
            <a:r>
              <a:rPr lang="pl-PL" sz="1800" dirty="0"/>
              <a:t> oraz </a:t>
            </a:r>
            <a:r>
              <a:rPr lang="pl-PL" sz="1800" dirty="0" smtClean="0"/>
              <a:t>trutni (samiec).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Pszczoły przechodzą </a:t>
            </a:r>
            <a:r>
              <a:rPr lang="pl-PL" sz="1800" b="1" dirty="0"/>
              <a:t>przeobrażenie zupełne</a:t>
            </a:r>
            <a:r>
              <a:rPr lang="pl-PL" sz="1800" dirty="0"/>
              <a:t>, </a:t>
            </a:r>
            <a:r>
              <a:rPr lang="pl-PL" sz="1800" dirty="0" smtClean="0"/>
              <a:t>to </a:t>
            </a:r>
            <a:r>
              <a:rPr lang="pl-PL" sz="1800" dirty="0"/>
              <a:t>znaczy z jaj wylęgają się larwy (</a:t>
            </a:r>
            <a:r>
              <a:rPr lang="pl-PL" sz="1800" dirty="0" smtClean="0"/>
              <a:t>czerwie), </a:t>
            </a:r>
            <a:r>
              <a:rPr lang="pl-PL" sz="1800" dirty="0"/>
              <a:t>a te przekształcają się w nieruchomą poczwarkę. Dopiero z </a:t>
            </a:r>
            <a:r>
              <a:rPr lang="pl-PL" sz="1800" dirty="0" smtClean="0"/>
              <a:t>poczwarki wykluwa </a:t>
            </a:r>
            <a:r>
              <a:rPr lang="pl-PL" sz="1800" dirty="0"/>
              <a:t>się postać dorosła – </a:t>
            </a:r>
            <a:r>
              <a:rPr lang="pl-PL" sz="1800" b="1" dirty="0"/>
              <a:t>imago</a:t>
            </a:r>
            <a:r>
              <a:rPr lang="pl-PL" sz="1800" dirty="0"/>
              <a:t>. 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-1"/>
            <a:ext cx="6659880" cy="498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4205003"/>
            <a:ext cx="3965841" cy="26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970" y="4835469"/>
            <a:ext cx="3007030" cy="217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5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236407"/>
            <a:ext cx="9601200" cy="700548"/>
          </a:xfrm>
        </p:spPr>
        <p:txBody>
          <a:bodyPr/>
          <a:lstStyle/>
          <a:p>
            <a:r>
              <a:rPr lang="pl-PL" dirty="0" smtClean="0"/>
              <a:t>UŻĄDLENIA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580967"/>
            <a:ext cx="9601200" cy="3581400"/>
          </a:xfrm>
        </p:spPr>
        <p:txBody>
          <a:bodyPr/>
          <a:lstStyle/>
          <a:p>
            <a:r>
              <a:rPr lang="pl-PL" dirty="0"/>
              <a:t>Błędnie uważa się, że </a:t>
            </a:r>
            <a:r>
              <a:rPr lang="pl-PL" dirty="0" smtClean="0"/>
              <a:t>królowe matki </a:t>
            </a:r>
            <a:r>
              <a:rPr lang="pl-PL" dirty="0"/>
              <a:t>nie posiadają żądła – używają go jednak tylko do walk z innymi matkami (dlatego nie żądlą np. trzymających je pszczelarzy). </a:t>
            </a:r>
            <a:endParaRPr lang="pl-PL" dirty="0" smtClean="0"/>
          </a:p>
          <a:p>
            <a:r>
              <a:rPr lang="pl-PL" dirty="0"/>
              <a:t> Owady te nigdy nie atakują ludzi niesprowokowane. Użądlenie powoduje tylko niewielki obrzęk ustępujący po kilku dniach. U niektórych osób występuje uczulenie na składniki jadu pszczelego. W takiej sytuacji użądlenie może spowodować gwałtowną reakcję </a:t>
            </a:r>
            <a:r>
              <a:rPr lang="pl-PL" dirty="0" smtClean="0"/>
              <a:t>alergiczną</a:t>
            </a:r>
            <a:r>
              <a:rPr lang="pl-PL" dirty="0"/>
              <a:t>,</a:t>
            </a:r>
            <a:r>
              <a:rPr lang="pl-PL" dirty="0" smtClean="0"/>
              <a:t> która </a:t>
            </a:r>
            <a:r>
              <a:rPr lang="pl-PL" dirty="0"/>
              <a:t>stanowi bezpośrednie zagrożenie życia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Po użądleniu, pszczoła umiera.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2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44342" y="1160208"/>
            <a:ext cx="9612971" cy="1410897"/>
          </a:xfrm>
        </p:spPr>
        <p:txBody>
          <a:bodyPr/>
          <a:lstStyle/>
          <a:p>
            <a:r>
              <a:rPr lang="pl-PL" dirty="0" smtClean="0"/>
              <a:t>pszczelarstwo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527" y="2708756"/>
            <a:ext cx="9612971" cy="280219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 R</a:t>
            </a:r>
            <a:r>
              <a:rPr lang="pl-PL" dirty="0" smtClean="0"/>
              <a:t>zemiosło</a:t>
            </a:r>
            <a:r>
              <a:rPr lang="pl-PL" dirty="0"/>
              <a:t> </a:t>
            </a:r>
            <a:r>
              <a:rPr lang="pl-PL" dirty="0" smtClean="0"/>
              <a:t>zajmujące </a:t>
            </a:r>
            <a:r>
              <a:rPr lang="pl-PL" dirty="0"/>
              <a:t>się hodowlą </a:t>
            </a:r>
            <a:r>
              <a:rPr lang="pl-PL" dirty="0" smtClean="0"/>
              <a:t>pszczół. </a:t>
            </a:r>
          </a:p>
          <a:p>
            <a:pPr algn="ctr"/>
            <a:r>
              <a:rPr lang="pl-PL" dirty="0" smtClean="0"/>
              <a:t>UWAGA! Odmiennym </a:t>
            </a:r>
            <a:r>
              <a:rPr lang="pl-PL" dirty="0"/>
              <a:t>pojęciem jest </a:t>
            </a:r>
            <a:r>
              <a:rPr lang="pl-PL" i="1" dirty="0"/>
              <a:t>pszczelnictwo</a:t>
            </a:r>
            <a:r>
              <a:rPr lang="pl-PL" dirty="0"/>
              <a:t>, </a:t>
            </a:r>
            <a:r>
              <a:rPr lang="pl-PL" dirty="0" smtClean="0"/>
              <a:t>czyli nauka </a:t>
            </a:r>
            <a:r>
              <a:rPr lang="pl-PL" dirty="0"/>
              <a:t>o </a:t>
            </a:r>
            <a:r>
              <a:rPr lang="pl-PL" dirty="0" smtClean="0"/>
              <a:t>pszczelarstwie.</a:t>
            </a:r>
          </a:p>
          <a:p>
            <a:pPr algn="ctr"/>
            <a:r>
              <a:rPr lang="pl-PL" dirty="0" smtClean="0"/>
              <a:t> Pszczoły</a:t>
            </a:r>
            <a:r>
              <a:rPr lang="pl-PL" dirty="0"/>
              <a:t> utrzymywane są w ulach. Zbiór uli nazywany jest pasieką. R</a:t>
            </a:r>
            <a:r>
              <a:rPr lang="pl-PL" dirty="0" smtClean="0"/>
              <a:t>ozróżnia </a:t>
            </a:r>
            <a:r>
              <a:rPr lang="pl-PL" dirty="0"/>
              <a:t>się pasieki stacjonarne i pasieki wędrowne. </a:t>
            </a:r>
          </a:p>
          <a:p>
            <a:pPr algn="ctr"/>
            <a:r>
              <a:rPr lang="pl-PL" dirty="0"/>
              <a:t>Hodowla pszczół jest zajęciem wymagającym całorocznego nakładu pracy.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9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982</TotalTime>
  <Words>641</Words>
  <Application>Microsoft Office PowerPoint</Application>
  <PresentationFormat>Panoramiczny</PresentationFormat>
  <Paragraphs>78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Crop</vt:lpstr>
      <vt:lpstr> dlaczego pszczoły są ważne?</vt:lpstr>
      <vt:lpstr>pszczoły</vt:lpstr>
      <vt:lpstr>Pszczoła (Apis)  to obejmujący cztery gatunki rodzaj pszczół z rodziny pszczołowatych: 1) wschodnia, 2) olbrzymia, 3) karłowata oraz najbardziej znana 4) pszczoła miodna. Wszystkie cztery gatunki wytwarzają miód. Pszczoły miodna i wschodnia zostały udomowione. Wszystkie oprócz pszczoły miodnej to gatunki azjatyckie.</vt:lpstr>
      <vt:lpstr>Prezentacja programu PowerPoint</vt:lpstr>
      <vt:lpstr>Wrogowie pszczół</vt:lpstr>
      <vt:lpstr>Wymieranie pszczół</vt:lpstr>
      <vt:lpstr>PSZCZOŁA MIODNA</vt:lpstr>
      <vt:lpstr>UŻĄDLENIA</vt:lpstr>
      <vt:lpstr>pszczelarstwo</vt:lpstr>
      <vt:lpstr>Prezentacja programu PowerPoint</vt:lpstr>
      <vt:lpstr>Rola  pszczół  w  życiu człowieka  i   w ekosystemie</vt:lpstr>
      <vt:lpstr>Prezentacja programu PowerPoint</vt:lpstr>
      <vt:lpstr>OCHRONA PSZCZÓŁ  W POLSCE I NA ŚWIECIE</vt:lpstr>
      <vt:lpstr>Prezentacja programu PowerPoint</vt:lpstr>
      <vt:lpstr>CIEKAWOSTKI</vt:lpstr>
      <vt:lpstr>Prezentacja programu PowerPoint</vt:lpstr>
      <vt:lpstr>Dziękuje za uwagę!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Pszczoły dlaczego są ważne?</dc:title>
  <dc:creator>SONY</dc:creator>
  <cp:lastModifiedBy>SONY</cp:lastModifiedBy>
  <cp:revision>24</cp:revision>
  <dcterms:created xsi:type="dcterms:W3CDTF">2020-03-20T12:57:17Z</dcterms:created>
  <dcterms:modified xsi:type="dcterms:W3CDTF">2020-03-24T08:36:20Z</dcterms:modified>
</cp:coreProperties>
</file>