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25"/>
  </p:notesMasterIdLst>
  <p:sldIdLst>
    <p:sldId id="256" r:id="rId2"/>
    <p:sldId id="282" r:id="rId3"/>
    <p:sldId id="258" r:id="rId4"/>
    <p:sldId id="259" r:id="rId5"/>
    <p:sldId id="260" r:id="rId6"/>
    <p:sldId id="261" r:id="rId7"/>
    <p:sldId id="262" r:id="rId8"/>
    <p:sldId id="263" r:id="rId9"/>
    <p:sldId id="265" r:id="rId10"/>
    <p:sldId id="268" r:id="rId11"/>
    <p:sldId id="269" r:id="rId12"/>
    <p:sldId id="272" r:id="rId13"/>
    <p:sldId id="264" r:id="rId14"/>
    <p:sldId id="273" r:id="rId15"/>
    <p:sldId id="266" r:id="rId16"/>
    <p:sldId id="275" r:id="rId17"/>
    <p:sldId id="274" r:id="rId18"/>
    <p:sldId id="267" r:id="rId19"/>
    <p:sldId id="276" r:id="rId20"/>
    <p:sldId id="277" r:id="rId21"/>
    <p:sldId id="278" r:id="rId22"/>
    <p:sldId id="280" r:id="rId23"/>
    <p:sldId id="281" r:id="rId2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87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8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95E245-BC72-4007-8102-D6975411D85B}" type="datetimeFigureOut">
              <a:rPr lang="pl-PL" smtClean="0"/>
              <a:t>18.11.2019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C85F69-2A06-4388-B934-DAF2DCE2FE3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668489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3A97A8-7259-42B8-B768-F178CE097394}" type="slidenum">
              <a:rPr lang="pl-PL" smtClean="0"/>
              <a:t>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977406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3A97A8-7259-42B8-B768-F178CE097394}" type="slidenum">
              <a:rPr lang="pl-PL" smtClean="0"/>
              <a:t>19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576662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3A97A8-7259-42B8-B768-F178CE097394}" type="slidenum">
              <a:rPr lang="pl-PL" smtClean="0"/>
              <a:t>20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697541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3A97A8-7259-42B8-B768-F178CE097394}" type="slidenum">
              <a:rPr lang="pl-PL" smtClean="0"/>
              <a:t>21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880403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3A97A8-7259-42B8-B768-F178CE097394}" type="slidenum">
              <a:rPr lang="pl-PL" smtClean="0"/>
              <a:t>10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612507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3A97A8-7259-42B8-B768-F178CE097394}" type="slidenum">
              <a:rPr lang="pl-PL" smtClean="0"/>
              <a:t>11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039198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3A97A8-7259-42B8-B768-F178CE097394}" type="slidenum">
              <a:rPr lang="pl-PL" smtClean="0"/>
              <a:t>12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583893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3A97A8-7259-42B8-B768-F178CE097394}" type="slidenum">
              <a:rPr lang="pl-PL" smtClean="0"/>
              <a:t>13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84767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3A97A8-7259-42B8-B768-F178CE097394}" type="slidenum">
              <a:rPr lang="pl-PL" smtClean="0"/>
              <a:t>15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54003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3A97A8-7259-42B8-B768-F178CE097394}" type="slidenum">
              <a:rPr lang="pl-PL" smtClean="0"/>
              <a:t>16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556730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3A97A8-7259-42B8-B768-F178CE097394}" type="slidenum">
              <a:rPr lang="pl-PL" smtClean="0"/>
              <a:t>17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207533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3A97A8-7259-42B8-B768-F178CE097394}" type="slidenum">
              <a:rPr lang="pl-PL" smtClean="0"/>
              <a:t>18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944063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95269" y="1122363"/>
            <a:ext cx="9001462" cy="2387600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95269" y="3602038"/>
            <a:ext cx="9001462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az panoramiczny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289372"/>
            <a:ext cx="10367564" cy="819355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13806" y="621321"/>
            <a:ext cx="10367564" cy="3379735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65998" cy="68247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11/18/2019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3424859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4204820"/>
            <a:ext cx="10353761" cy="159218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11/18/2019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426812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04821"/>
            <a:ext cx="10353762" cy="158638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11/18/2019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836612" y="73524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57956" y="297209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2126942"/>
            <a:ext cx="10355327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650556"/>
            <a:ext cx="10353763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11/18/2019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2" cy="1325563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4" y="2088319"/>
            <a:ext cx="3298956" cy="823305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4" y="2911624"/>
            <a:ext cx="3298956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4878" y="2088320"/>
            <a:ext cx="3298558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4878" y="2911624"/>
            <a:ext cx="329982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088320"/>
            <a:ext cx="3291211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6346" y="2911624"/>
            <a:ext cx="329121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11/18/2019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 obraz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325563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4195899"/>
            <a:ext cx="3298955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92020" y="2298987"/>
            <a:ext cx="2940050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772161"/>
            <a:ext cx="3298955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01" y="4195899"/>
            <a:ext cx="3298983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98987"/>
            <a:ext cx="2930525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72160"/>
            <a:ext cx="3300336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423" y="4195899"/>
            <a:ext cx="3289900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52803" y="2298987"/>
            <a:ext cx="2932113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298" y="4772161"/>
            <a:ext cx="3294258" cy="1019037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11/18/2019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599"/>
            <a:ext cx="254265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4" y="609599"/>
            <a:ext cx="7658705" cy="5181601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9244" y="657226"/>
            <a:ext cx="9733512" cy="2852737"/>
          </a:xfrm>
        </p:spPr>
        <p:txBody>
          <a:bodyPr anchor="b">
            <a:normAutofit/>
          </a:bodyPr>
          <a:lstStyle>
            <a:lvl1pPr>
              <a:defRPr sz="34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29244" y="3602038"/>
            <a:ext cx="9733512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2088319"/>
            <a:ext cx="5106004" cy="3702881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3403" y="2088319"/>
            <a:ext cx="5094154" cy="3702881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11/18/2019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5563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804" y="2088320"/>
            <a:ext cx="4879199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3795" y="2912232"/>
            <a:ext cx="5107208" cy="287896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2003" y="2088320"/>
            <a:ext cx="4865554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912232"/>
            <a:ext cx="5095357" cy="287896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11/18/2019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11/18/2019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11/18/2019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8" y="609600"/>
            <a:ext cx="3932237" cy="2362200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78064" y="609600"/>
            <a:ext cx="6189492" cy="5181600"/>
          </a:xfrm>
        </p:spPr>
        <p:txBody>
          <a:bodyPr anchor="ctr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7228" y="2971800"/>
            <a:ext cx="3932237" cy="2819399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11/18/2019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7" y="609600"/>
            <a:ext cx="5929773" cy="2362200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4" y="758881"/>
            <a:ext cx="3255356" cy="4883038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971800"/>
            <a:ext cx="5934950" cy="28194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11/18/2019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2096064"/>
            <a:ext cx="10353762" cy="3695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11/18/2019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4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400" b="1" i="0" kern="1200" cap="all">
          <a:solidFill>
            <a:schemeClr val="tx1"/>
          </a:solidFill>
          <a:effectLst>
            <a:outerShdw blurRad="50800" dist="63500" dir="2700000" algn="tl" rotWithShape="0">
              <a:srgbClr val="000000">
                <a:alpha val="48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B10BFDC-C8FD-4559-9140-81B8ABF54D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7936" y="1676400"/>
            <a:ext cx="10105664" cy="2387600"/>
          </a:xfrm>
        </p:spPr>
        <p:txBody>
          <a:bodyPr>
            <a:noAutofit/>
          </a:bodyPr>
          <a:lstStyle/>
          <a:p>
            <a:r>
              <a:rPr lang="pl-PL" sz="6000" dirty="0"/>
              <a:t>Ogólnopolska akcja „Szkoła Pamięta”</a:t>
            </a:r>
          </a:p>
        </p:txBody>
      </p:sp>
    </p:spTree>
    <p:extLst>
      <p:ext uri="{BB962C8B-B14F-4D97-AF65-F5344CB8AC3E}">
        <p14:creationId xmlns:p14="http://schemas.microsoft.com/office/powerpoint/2010/main" val="6037678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5C93519-6B29-1346-9FCB-0835B80531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900" y="1226127"/>
            <a:ext cx="5461000" cy="4000500"/>
          </a:xfrm>
        </p:spPr>
        <p:txBody>
          <a:bodyPr rtlCol="0">
            <a:normAutofit fontScale="90000"/>
          </a:bodyPr>
          <a:lstStyle/>
          <a:p>
            <a:r>
              <a:rPr lang="pl-PL" sz="4000" b="1" dirty="0"/>
              <a:t>Ś.P. </a:t>
            </a:r>
            <a:br>
              <a:rPr lang="pl-PL" sz="4000" b="1" dirty="0"/>
            </a:br>
            <a:r>
              <a:rPr lang="pl-PL" sz="5400" b="1" dirty="0"/>
              <a:t>Grażyna Sierakowska </a:t>
            </a:r>
            <a:r>
              <a:rPr lang="pl-PL" sz="4000" b="1" dirty="0"/>
              <a:t>– długoletnia zasłużona Dyrektorka szkoły</a:t>
            </a: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6196" y="1632277"/>
            <a:ext cx="4131686" cy="3473989"/>
          </a:xfrm>
          <a:prstGeom prst="rect">
            <a:avLst/>
          </a:prstGeom>
          <a:effectLst>
            <a:reflection stA="57000" endPos="65000" dist="50800" dir="5400000" sy="-100000" algn="bl" rotWithShape="0"/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6834153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5C93519-6B29-1346-9FCB-0835B80531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900" y="816264"/>
            <a:ext cx="5880100" cy="4187536"/>
          </a:xfrm>
        </p:spPr>
        <p:txBody>
          <a:bodyPr rtlCol="0">
            <a:normAutofit fontScale="90000"/>
          </a:bodyPr>
          <a:lstStyle/>
          <a:p>
            <a:r>
              <a:rPr lang="pl-PL" sz="4000" b="1" dirty="0"/>
              <a:t>Ś.P. </a:t>
            </a:r>
            <a:br>
              <a:rPr lang="pl-PL" sz="4000" b="1" dirty="0"/>
            </a:br>
            <a:r>
              <a:rPr lang="pl-PL" sz="5400" b="1" dirty="0"/>
              <a:t>Krystyna </a:t>
            </a:r>
            <a:br>
              <a:rPr lang="pl-PL" sz="5400" b="1" dirty="0"/>
            </a:br>
            <a:r>
              <a:rPr lang="pl-PL" sz="5400" b="1" dirty="0" err="1"/>
              <a:t>Lizurej</a:t>
            </a:r>
            <a:r>
              <a:rPr lang="pl-PL" sz="5400" b="1" dirty="0"/>
              <a:t> </a:t>
            </a:r>
            <a:br>
              <a:rPr lang="pl-PL" sz="5400" b="1" dirty="0"/>
            </a:br>
            <a:r>
              <a:rPr lang="pl-PL" sz="4000" b="1" dirty="0"/>
              <a:t>– wieloletnia Nauczycielka biologii </a:t>
            </a:r>
            <a:br>
              <a:rPr lang="pl-PL" sz="4000" b="1" dirty="0"/>
            </a:br>
            <a:r>
              <a:rPr lang="pl-PL" sz="4000" b="1" dirty="0"/>
              <a:t>w naszej szkole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4483" y="1860214"/>
            <a:ext cx="4246850" cy="2826086"/>
          </a:xfrm>
          <a:prstGeom prst="rect">
            <a:avLst/>
          </a:prstGeom>
          <a:effectLst>
            <a:reflection stA="96000" endPos="62000" dist="50800" dir="5400000" sy="-100000" algn="bl" rotWithShape="0"/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37337830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5C93519-6B29-1346-9FCB-0835B80531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818" y="1059873"/>
            <a:ext cx="5913582" cy="4000500"/>
          </a:xfrm>
        </p:spPr>
        <p:txBody>
          <a:bodyPr rtlCol="0">
            <a:normAutofit/>
          </a:bodyPr>
          <a:lstStyle/>
          <a:p>
            <a:r>
              <a:rPr lang="pl-PL" sz="4000" b="1" dirty="0"/>
              <a:t>Ś.P. </a:t>
            </a:r>
            <a:br>
              <a:rPr lang="pl-PL" sz="4000" b="1" dirty="0"/>
            </a:br>
            <a:r>
              <a:rPr lang="pl-PL" sz="5400" b="1" dirty="0"/>
              <a:t>Antoni Fertner</a:t>
            </a:r>
            <a:br>
              <a:rPr lang="pl-PL" sz="4000" b="1" dirty="0"/>
            </a:br>
            <a:r>
              <a:rPr lang="pl-PL" sz="4000" b="1" dirty="0"/>
              <a:t> – Aktor                              i Propagator osiedla Radość</a:t>
            </a: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7610" y="2154105"/>
            <a:ext cx="4521777" cy="2532195"/>
          </a:xfrm>
          <a:prstGeom prst="rect">
            <a:avLst/>
          </a:prstGeom>
          <a:effectLst>
            <a:reflection stA="78000" endPos="65000" dist="50800" dir="5400000" sy="-100000" algn="bl" rotWithShape="0"/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36371598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5C93519-6B29-1346-9FCB-0835B80531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4100" y="1089752"/>
            <a:ext cx="5918200" cy="4000500"/>
          </a:xfrm>
        </p:spPr>
        <p:txBody>
          <a:bodyPr rtlCol="0">
            <a:normAutofit fontScale="90000"/>
          </a:bodyPr>
          <a:lstStyle/>
          <a:p>
            <a:r>
              <a:rPr lang="pl-PL" sz="4000" b="1" dirty="0"/>
              <a:t>Ś.P. </a:t>
            </a:r>
            <a:br>
              <a:rPr lang="pl-PL" sz="4000" b="1" dirty="0"/>
            </a:br>
            <a:r>
              <a:rPr lang="pl-PL" sz="5400" b="1" dirty="0"/>
              <a:t>Teodor Gałecki</a:t>
            </a:r>
            <a:br>
              <a:rPr lang="pl-PL" sz="5400" b="1" dirty="0"/>
            </a:br>
            <a:r>
              <a:rPr lang="pl-PL" sz="5400" b="1" dirty="0"/>
              <a:t> </a:t>
            </a:r>
            <a:r>
              <a:rPr lang="pl-PL" sz="4000" b="1" dirty="0"/>
              <a:t>– Społecznik, Patron ronda Mrówcza – </a:t>
            </a:r>
            <a:br>
              <a:rPr lang="pl-PL" sz="4000" b="1" dirty="0"/>
            </a:br>
            <a:r>
              <a:rPr lang="pl-PL" sz="4000" b="1" dirty="0"/>
              <a:t>Panny Wodnej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71064" y="1836671"/>
            <a:ext cx="3167061" cy="3167061"/>
          </a:xfrm>
          <a:prstGeom prst="rect">
            <a:avLst/>
          </a:prstGeom>
          <a:effectLst>
            <a:reflection blurRad="12700" stA="45000" endPos="65000" dist="50800" dir="5400000" sy="-100000" algn="bl" rotWithShape="0"/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4564119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6000" dirty="0"/>
              <a:t>Bohaterowie </a:t>
            </a:r>
            <a:br>
              <a:rPr lang="pl-PL" sz="6000" dirty="0"/>
            </a:br>
            <a:r>
              <a:rPr lang="pl-PL" sz="6000" dirty="0"/>
              <a:t>19.Pułku </a:t>
            </a:r>
            <a:br>
              <a:rPr lang="pl-PL" sz="6000" dirty="0"/>
            </a:br>
            <a:r>
              <a:rPr lang="pl-PL" sz="6000" dirty="0"/>
              <a:t>ułanów wołyńskich</a:t>
            </a: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0495" y="3902393"/>
            <a:ext cx="4456305" cy="2296782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17511438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5C93519-6B29-1346-9FCB-0835B80531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800" y="1028700"/>
            <a:ext cx="6070600" cy="4660899"/>
          </a:xfrm>
        </p:spPr>
        <p:txBody>
          <a:bodyPr rtlCol="0">
            <a:normAutofit fontScale="90000"/>
          </a:bodyPr>
          <a:lstStyle/>
          <a:p>
            <a:r>
              <a:rPr lang="pl-PL" sz="5300" b="1" dirty="0"/>
              <a:t>Ś.P. </a:t>
            </a:r>
            <a:br>
              <a:rPr lang="pl-PL" sz="5300" b="1" dirty="0"/>
            </a:br>
            <a:r>
              <a:rPr lang="pl-PL" sz="5300" b="1" dirty="0"/>
              <a:t>Generał </a:t>
            </a:r>
            <a:br>
              <a:rPr lang="pl-PL" sz="5300" b="1" dirty="0"/>
            </a:br>
            <a:r>
              <a:rPr lang="pl-PL" sz="5300" b="1" dirty="0"/>
              <a:t>Edmund Różycki</a:t>
            </a:r>
            <a:br>
              <a:rPr lang="pl-PL" sz="5300" b="1" dirty="0"/>
            </a:br>
            <a:r>
              <a:rPr lang="pl-PL" sz="5300" b="1" dirty="0"/>
              <a:t>- Patron Pułku</a:t>
            </a:r>
            <a:br>
              <a:rPr lang="pl-PL" sz="4000" b="1" dirty="0"/>
            </a:br>
            <a:br>
              <a:rPr lang="pl-PL" sz="4000" b="1" dirty="0"/>
            </a:br>
            <a:endParaRPr lang="pl-PL" sz="4000" b="1"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2552" y="2369129"/>
            <a:ext cx="4428882" cy="2449084"/>
          </a:xfrm>
          <a:prstGeom prst="rect">
            <a:avLst/>
          </a:prstGeom>
          <a:effectLst>
            <a:reflection stA="80000" endPos="64000" dist="50800" dir="5400000" sy="-100000" algn="bl" rotWithShape="0"/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2809942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5C93519-6B29-1346-9FCB-0835B80531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1491672"/>
            <a:ext cx="4627418" cy="3870615"/>
          </a:xfrm>
        </p:spPr>
        <p:txBody>
          <a:bodyPr rtlCol="0">
            <a:normAutofit fontScale="90000"/>
          </a:bodyPr>
          <a:lstStyle/>
          <a:p>
            <a:br>
              <a:rPr lang="pl-PL" sz="4900" b="1" dirty="0"/>
            </a:br>
            <a:br>
              <a:rPr lang="pl-PL" sz="4000" b="1" dirty="0"/>
            </a:br>
            <a:r>
              <a:rPr lang="pl-PL" sz="4000" b="1" dirty="0"/>
              <a:t>Ś.P.</a:t>
            </a:r>
            <a:br>
              <a:rPr lang="pl-PL" sz="4000" b="1" dirty="0"/>
            </a:br>
            <a:r>
              <a:rPr lang="pl-PL" sz="6000" b="1" dirty="0"/>
              <a:t>Major </a:t>
            </a:r>
            <a:br>
              <a:rPr lang="pl-PL" sz="6000" b="1" dirty="0"/>
            </a:br>
            <a:r>
              <a:rPr lang="pl-PL" sz="6000" b="1" dirty="0"/>
              <a:t>Feliks Jaworski            </a:t>
            </a:r>
            <a:r>
              <a:rPr lang="pl-PL" sz="4000" b="1" dirty="0"/>
              <a:t>– pierwszy Dowódca Pułku</a:t>
            </a:r>
            <a:br>
              <a:rPr lang="pl-PL" sz="4000" b="1" dirty="0"/>
            </a:br>
            <a:endParaRPr lang="pl-PL" sz="4000" b="1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5931" y="2195947"/>
            <a:ext cx="4491617" cy="2391640"/>
          </a:xfrm>
          <a:prstGeom prst="rect">
            <a:avLst/>
          </a:prstGeom>
          <a:effectLst>
            <a:reflection stA="80000" endPos="65000" dist="50800" dir="5400000" sy="-100000" algn="bl" rotWithShape="0"/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23149318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5C93519-6B29-1346-9FCB-0835B80531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5382" y="1958108"/>
            <a:ext cx="5084617" cy="3870615"/>
          </a:xfrm>
        </p:spPr>
        <p:txBody>
          <a:bodyPr rtlCol="0">
            <a:normAutofit fontScale="90000"/>
          </a:bodyPr>
          <a:lstStyle/>
          <a:p>
            <a:r>
              <a:rPr lang="pl-PL" sz="4000" b="1" dirty="0"/>
              <a:t>Ś.P.</a:t>
            </a:r>
            <a:br>
              <a:rPr lang="pl-PL" sz="4000" b="1" dirty="0"/>
            </a:br>
            <a:r>
              <a:rPr lang="pl-PL" sz="6000" b="1" dirty="0"/>
              <a:t>Pułkownik</a:t>
            </a:r>
            <a:br>
              <a:rPr lang="pl-PL" sz="6000" b="1" dirty="0"/>
            </a:br>
            <a:r>
              <a:rPr lang="pl-PL" sz="6000" b="1" dirty="0"/>
              <a:t> Karol Różycki </a:t>
            </a:r>
            <a:br>
              <a:rPr lang="pl-PL" sz="4000" b="1" dirty="0"/>
            </a:br>
            <a:r>
              <a:rPr lang="pl-PL" sz="4000" b="1" dirty="0"/>
              <a:t>– Patron Pułku</a:t>
            </a:r>
            <a:br>
              <a:rPr lang="pl-PL" sz="4000" b="1" dirty="0"/>
            </a:br>
            <a:br>
              <a:rPr lang="pl-PL" sz="4000" b="1" dirty="0"/>
            </a:br>
            <a:br>
              <a:rPr lang="pl-PL" sz="4000" b="1" dirty="0"/>
            </a:br>
            <a:endParaRPr lang="pl-PL" sz="4000" b="1"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6438" y="1772204"/>
            <a:ext cx="4216544" cy="2399313"/>
          </a:xfrm>
          <a:prstGeom prst="rect">
            <a:avLst/>
          </a:prstGeom>
          <a:effectLst>
            <a:reflection endPos="65000" dist="12700" dir="5400000" sy="-100000" algn="bl" rotWithShape="0"/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2010891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5C93519-6B29-1346-9FCB-0835B80531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5982" y="3089563"/>
            <a:ext cx="5783117" cy="3870615"/>
          </a:xfrm>
        </p:spPr>
        <p:txBody>
          <a:bodyPr rtlCol="0">
            <a:normAutofit fontScale="90000"/>
          </a:bodyPr>
          <a:lstStyle/>
          <a:p>
            <a:r>
              <a:rPr lang="pl-PL" sz="4000" b="1" dirty="0"/>
              <a:t>Ś.P.</a:t>
            </a:r>
            <a:br>
              <a:rPr lang="pl-PL" sz="4000" b="1" dirty="0"/>
            </a:br>
            <a:r>
              <a:rPr lang="pl-PL" sz="5300" b="1" dirty="0"/>
              <a:t>Podpułkownik Dyplomowany Kawalerii</a:t>
            </a:r>
            <a:br>
              <a:rPr lang="pl-PL" sz="5300" b="1" dirty="0"/>
            </a:br>
            <a:r>
              <a:rPr lang="pl-PL" sz="5300" b="1" dirty="0"/>
              <a:t> Józef </a:t>
            </a:r>
            <a:r>
              <a:rPr lang="pl-PL" sz="5300" b="1" dirty="0" err="1"/>
              <a:t>Pętkowski</a:t>
            </a:r>
            <a:r>
              <a:rPr lang="pl-PL" sz="4000" b="1" dirty="0"/>
              <a:t> </a:t>
            </a:r>
            <a:br>
              <a:rPr lang="pl-PL" sz="4000" b="1" dirty="0"/>
            </a:br>
            <a:r>
              <a:rPr lang="pl-PL" sz="4000" b="1" dirty="0"/>
              <a:t>– ostatni Dowódca Pułku</a:t>
            </a:r>
            <a:br>
              <a:rPr lang="pl-PL" sz="4000" b="1" dirty="0"/>
            </a:br>
            <a:br>
              <a:rPr lang="pl-PL" sz="4000" b="1" dirty="0"/>
            </a:br>
            <a:endParaRPr lang="pl-PL" sz="4000" b="1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8621" y="2457927"/>
            <a:ext cx="4655767" cy="2046340"/>
          </a:xfrm>
          <a:prstGeom prst="rect">
            <a:avLst/>
          </a:prstGeom>
          <a:effectLst>
            <a:reflection blurRad="12700" stA="46000" endPos="1000" dist="63500" dir="5400000" sy="-100000" algn="bl" rotWithShape="0"/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653603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5C93519-6B29-1346-9FCB-0835B80531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0782" y="2262909"/>
            <a:ext cx="4998027" cy="3870615"/>
          </a:xfrm>
        </p:spPr>
        <p:txBody>
          <a:bodyPr rtlCol="0">
            <a:normAutofit fontScale="90000"/>
          </a:bodyPr>
          <a:lstStyle/>
          <a:p>
            <a:r>
              <a:rPr lang="pl-PL" sz="4000" b="1" dirty="0"/>
              <a:t>Ś.P.</a:t>
            </a:r>
            <a:br>
              <a:rPr lang="pl-PL" sz="4000" b="1" dirty="0"/>
            </a:br>
            <a:r>
              <a:rPr lang="pl-PL" sz="5300" b="1" dirty="0"/>
              <a:t>Rotmistrz Włodzimierz Bernard </a:t>
            </a:r>
            <a:br>
              <a:rPr lang="pl-PL" sz="5300" b="1" dirty="0"/>
            </a:br>
            <a:r>
              <a:rPr lang="pl-PL" sz="4000" b="1" dirty="0"/>
              <a:t>– Autor nadania imienia szkole, </a:t>
            </a:r>
            <a:br>
              <a:rPr lang="pl-PL" sz="4000" b="1" dirty="0"/>
            </a:br>
            <a:r>
              <a:rPr lang="pl-PL" sz="4000" b="1" dirty="0"/>
              <a:t>budowniczy Izby Pamięci 19.PUW</a:t>
            </a:r>
            <a:br>
              <a:rPr lang="pl-PL" sz="4000" b="1" dirty="0"/>
            </a:br>
            <a:br>
              <a:rPr lang="pl-PL" sz="4000" b="1" dirty="0"/>
            </a:br>
            <a:endParaRPr lang="pl-PL" sz="4000" b="1"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1963" y="2341120"/>
            <a:ext cx="3764974" cy="2346480"/>
          </a:xfrm>
          <a:prstGeom prst="rect">
            <a:avLst/>
          </a:prstGeom>
          <a:effectLst>
            <a:reflection stA="99000" endPos="65000" dist="50800" dir="5400000" sy="-100000" algn="bl" rotWithShape="0"/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19498637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ole tekstowe 6">
            <a:extLst>
              <a:ext uri="{FF2B5EF4-FFF2-40B4-BE49-F238E27FC236}">
                <a16:creationId xmlns:a16="http://schemas.microsoft.com/office/drawing/2014/main" id="{64F78D06-A014-4091-B781-2F980F6E007E}"/>
              </a:ext>
            </a:extLst>
          </p:cNvPr>
          <p:cNvSpPr txBox="1"/>
          <p:nvPr/>
        </p:nvSpPr>
        <p:spPr>
          <a:xfrm>
            <a:off x="982133" y="711200"/>
            <a:ext cx="9973734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400" dirty="0"/>
              <a:t>25 października 2019 r.</a:t>
            </a:r>
            <a:br>
              <a:rPr lang="pl-PL" sz="4400" dirty="0"/>
            </a:br>
            <a:r>
              <a:rPr lang="pl-PL" sz="4400" dirty="0"/>
              <a:t> Samorząd Uczniowski</a:t>
            </a:r>
            <a:br>
              <a:rPr lang="pl-PL" sz="4400" dirty="0"/>
            </a:br>
            <a:r>
              <a:rPr lang="pl-PL" sz="4400" dirty="0"/>
              <a:t> naszej szkoły zorganizował wydarzenia mające na celu upamiętnienie </a:t>
            </a:r>
          </a:p>
          <a:p>
            <a:pPr algn="ctr"/>
            <a:r>
              <a:rPr lang="pl-PL" sz="4400" b="1" dirty="0"/>
              <a:t>Naszych Szkolnych Bohaterów</a:t>
            </a:r>
            <a:r>
              <a:rPr lang="pl-PL" sz="4400" dirty="0"/>
              <a:t>, </a:t>
            </a:r>
          </a:p>
          <a:p>
            <a:pPr algn="ctr"/>
            <a:r>
              <a:rPr lang="pl-PL" sz="4400" dirty="0"/>
              <a:t>którzy wpłynęli na losy </a:t>
            </a:r>
          </a:p>
          <a:p>
            <a:pPr algn="ctr"/>
            <a:r>
              <a:rPr lang="pl-PL" sz="4400" dirty="0"/>
              <a:t>naszej lokalnej społeczności.</a:t>
            </a:r>
          </a:p>
        </p:txBody>
      </p:sp>
    </p:spTree>
    <p:extLst>
      <p:ext uri="{BB962C8B-B14F-4D97-AF65-F5344CB8AC3E}">
        <p14:creationId xmlns:p14="http://schemas.microsoft.com/office/powerpoint/2010/main" val="37186025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5C93519-6B29-1346-9FCB-0835B80531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9682" y="2250209"/>
            <a:ext cx="4998027" cy="3870615"/>
          </a:xfrm>
        </p:spPr>
        <p:txBody>
          <a:bodyPr rtlCol="0">
            <a:normAutofit fontScale="90000"/>
          </a:bodyPr>
          <a:lstStyle/>
          <a:p>
            <a:r>
              <a:rPr lang="pl-PL" sz="4000" b="1" dirty="0"/>
              <a:t>Ś.P.</a:t>
            </a:r>
            <a:br>
              <a:rPr lang="pl-PL" sz="4000" b="1" dirty="0"/>
            </a:br>
            <a:r>
              <a:rPr lang="pl-PL" sz="5300" b="1" dirty="0"/>
              <a:t>Rotmistrz</a:t>
            </a:r>
            <a:br>
              <a:rPr lang="pl-PL" sz="5300" b="1" dirty="0"/>
            </a:br>
            <a:r>
              <a:rPr lang="pl-PL" sz="5300" b="1" dirty="0"/>
              <a:t>Tadeusz Bączkowski                       </a:t>
            </a:r>
            <a:r>
              <a:rPr lang="pl-PL" sz="4000" b="1" dirty="0"/>
              <a:t>– zasłużony Żołnierz pułku    i Działacz patriotyczny</a:t>
            </a:r>
            <a:br>
              <a:rPr lang="pl-PL" sz="4000" b="1" dirty="0"/>
            </a:br>
            <a:br>
              <a:rPr lang="pl-PL" sz="4000" b="1" dirty="0"/>
            </a:br>
            <a:endParaRPr lang="pl-PL" sz="4000" b="1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3244" y="1403688"/>
            <a:ext cx="3322926" cy="3322926"/>
          </a:xfrm>
          <a:prstGeom prst="rect">
            <a:avLst/>
          </a:prstGeom>
          <a:effectLst>
            <a:reflection stA="98000" endPos="65000" dist="50800" dir="5400000" sy="-100000" algn="bl" rotWithShape="0"/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31144934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5C93519-6B29-1346-9FCB-0835B80531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7373" y="1816100"/>
            <a:ext cx="4998027" cy="3870615"/>
          </a:xfrm>
        </p:spPr>
        <p:txBody>
          <a:bodyPr rtlCol="0">
            <a:normAutofit fontScale="90000"/>
          </a:bodyPr>
          <a:lstStyle/>
          <a:p>
            <a:r>
              <a:rPr lang="pl-PL" sz="4000" b="1" dirty="0"/>
              <a:t>Ś.P.</a:t>
            </a:r>
            <a:br>
              <a:rPr lang="pl-PL" sz="4000" b="1" dirty="0"/>
            </a:br>
            <a:r>
              <a:rPr lang="pl-PL" sz="5300" b="1" dirty="0"/>
              <a:t>Hanna </a:t>
            </a:r>
            <a:r>
              <a:rPr lang="pl-PL" sz="5300" b="1" dirty="0" err="1"/>
              <a:t>Ofrecht</a:t>
            </a:r>
            <a:r>
              <a:rPr lang="pl-PL" sz="5300" b="1" dirty="0"/>
              <a:t>                   </a:t>
            </a:r>
            <a:r>
              <a:rPr lang="pl-PL" sz="4000" b="1" dirty="0"/>
              <a:t>– zasłużona Działaczka Stowarzyszenia Rodzina 19. PUW</a:t>
            </a:r>
            <a:br>
              <a:rPr lang="pl-PL" sz="4000" b="1" dirty="0"/>
            </a:br>
            <a:br>
              <a:rPr lang="pl-PL" sz="4000" b="1" dirty="0"/>
            </a:br>
            <a:endParaRPr lang="pl-PL" sz="4000" b="1"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9564" y="1801166"/>
            <a:ext cx="3990108" cy="2655236"/>
          </a:xfrm>
          <a:prstGeom prst="rect">
            <a:avLst/>
          </a:prstGeom>
          <a:effectLst>
            <a:glow>
              <a:schemeClr val="accent1">
                <a:alpha val="84000"/>
              </a:schemeClr>
            </a:glow>
            <a:reflection stA="99000" endPos="58000" dist="50800" dir="5400000" sy="-100000" algn="bl" rotWithShape="0"/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40710354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DA0EDD7-FB09-4EE9-8C52-509CD7DF78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81201" y="2139351"/>
            <a:ext cx="10102150" cy="3423698"/>
          </a:xfrm>
        </p:spPr>
        <p:txBody>
          <a:bodyPr>
            <a:normAutofit/>
          </a:bodyPr>
          <a:lstStyle/>
          <a:p>
            <a:r>
              <a:rPr lang="pl-PL" sz="7000" dirty="0"/>
              <a:t> Cześć ich Pamięci</a:t>
            </a:r>
            <a:br>
              <a:rPr lang="pl-PL" sz="7000" dirty="0"/>
            </a:br>
            <a:br>
              <a:rPr lang="pl-PL" sz="7000" dirty="0"/>
            </a:br>
            <a:endParaRPr lang="pl-PL" sz="7000" dirty="0"/>
          </a:p>
        </p:txBody>
      </p:sp>
    </p:spTree>
    <p:extLst>
      <p:ext uri="{BB962C8B-B14F-4D97-AF65-F5344CB8AC3E}">
        <p14:creationId xmlns:p14="http://schemas.microsoft.com/office/powerpoint/2010/main" val="204725549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2F41885-50D0-4AB6-AA14-5079D3C5A2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67465" y="3002921"/>
            <a:ext cx="10136656" cy="2387600"/>
          </a:xfrm>
        </p:spPr>
        <p:txBody>
          <a:bodyPr>
            <a:normAutofit fontScale="90000"/>
          </a:bodyPr>
          <a:lstStyle/>
          <a:p>
            <a:r>
              <a:rPr lang="pl-PL" dirty="0"/>
              <a:t>"Świadomość własnej przeszłości pomaga nam włączyć się w długi szereg pokoleń, by przekazać innym wspólne dobro - Ojczyznę."</a:t>
            </a:r>
            <a:br>
              <a:rPr lang="pl-PL" dirty="0"/>
            </a:br>
            <a:br>
              <a:rPr lang="pl-PL" dirty="0"/>
            </a:br>
            <a:r>
              <a:rPr lang="pl-PL" dirty="0"/>
              <a:t>Jan Paweł II</a:t>
            </a:r>
          </a:p>
        </p:txBody>
      </p:sp>
    </p:spTree>
    <p:extLst>
      <p:ext uri="{BB962C8B-B14F-4D97-AF65-F5344CB8AC3E}">
        <p14:creationId xmlns:p14="http://schemas.microsoft.com/office/powerpoint/2010/main" val="15749397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5946072-C472-4687-8196-1D64F66122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/>
              <a:t>Przedstawiciele grona pedagogicznego, Rodziców oraz uczniów uroczyście zapalili znicze oddając hołd zasłużonym</a:t>
            </a:r>
          </a:p>
        </p:txBody>
      </p:sp>
      <p:pic>
        <p:nvPicPr>
          <p:cNvPr id="5" name="Symbol zastępczy zawartości 4" descr="Obraz zawierający trawa, zewnętrzne, osoba, budynek&#10;&#10;Opis wygenerowany automatycznie">
            <a:extLst>
              <a:ext uri="{FF2B5EF4-FFF2-40B4-BE49-F238E27FC236}">
                <a16:creationId xmlns:a16="http://schemas.microsoft.com/office/drawing/2014/main" id="{556A412C-1F84-488D-8BEC-AC9D56E012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34267" y="2095498"/>
            <a:ext cx="6079065" cy="4559299"/>
          </a:xfrm>
          <a:effectLst>
            <a:softEdge rad="431800"/>
          </a:effectLst>
        </p:spPr>
      </p:pic>
    </p:spTree>
    <p:extLst>
      <p:ext uri="{BB962C8B-B14F-4D97-AF65-F5344CB8AC3E}">
        <p14:creationId xmlns:p14="http://schemas.microsoft.com/office/powerpoint/2010/main" val="39054251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18000"/>
                <a:satMod val="160000"/>
                <a:lumMod val="28000"/>
              </a:schemeClr>
              <a:schemeClr val="bg2">
                <a:tint val="95000"/>
                <a:satMod val="160000"/>
                <a:lumMod val="11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 descr="Obraz zawierający trawa, zewnętrzne, osoba, kobieta&#10;&#10;Opis wygenerowany automatycznie">
            <a:extLst>
              <a:ext uri="{FF2B5EF4-FFF2-40B4-BE49-F238E27FC236}">
                <a16:creationId xmlns:a16="http://schemas.microsoft.com/office/drawing/2014/main" id="{D490BA7E-8EDC-47CB-AD62-D7FB642BBD2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8397" b="16604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effectLst>
            <a:softEdge rad="406400"/>
          </a:effectLst>
        </p:spPr>
      </p:pic>
    </p:spTree>
    <p:extLst>
      <p:ext uri="{BB962C8B-B14F-4D97-AF65-F5344CB8AC3E}">
        <p14:creationId xmlns:p14="http://schemas.microsoft.com/office/powerpoint/2010/main" val="8076037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18000"/>
                <a:satMod val="160000"/>
                <a:lumMod val="28000"/>
              </a:schemeClr>
              <a:schemeClr val="bg2">
                <a:tint val="95000"/>
                <a:satMod val="160000"/>
                <a:lumMod val="11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 descr="Obraz zawierający trawa, osoba, zewnętrzne, siedzi&#10;&#10;Opis wygenerowany automatycznie">
            <a:extLst>
              <a:ext uri="{FF2B5EF4-FFF2-40B4-BE49-F238E27FC236}">
                <a16:creationId xmlns:a16="http://schemas.microsoft.com/office/drawing/2014/main" id="{84CBE40F-8590-4721-80DF-8D004DCF60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20356" b="4644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effectLst>
            <a:softEdge rad="444500"/>
          </a:effectLst>
        </p:spPr>
      </p:pic>
    </p:spTree>
    <p:extLst>
      <p:ext uri="{BB962C8B-B14F-4D97-AF65-F5344CB8AC3E}">
        <p14:creationId xmlns:p14="http://schemas.microsoft.com/office/powerpoint/2010/main" val="6208596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18000"/>
                <a:satMod val="160000"/>
                <a:lumMod val="28000"/>
              </a:schemeClr>
              <a:schemeClr val="bg2">
                <a:tint val="95000"/>
                <a:satMod val="160000"/>
                <a:lumMod val="11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 descr="Obraz zawierający osoba, trawa, zewnętrzne, mężczyzna&#10;&#10;Opis wygenerowany automatycznie">
            <a:extLst>
              <a:ext uri="{FF2B5EF4-FFF2-40B4-BE49-F238E27FC236}">
                <a16:creationId xmlns:a16="http://schemas.microsoft.com/office/drawing/2014/main" id="{3F47C3E4-C935-4661-A413-EC3AE55F8D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628" b="24372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effectLst>
            <a:softEdge rad="444500"/>
          </a:effectLst>
        </p:spPr>
      </p:pic>
    </p:spTree>
    <p:extLst>
      <p:ext uri="{BB962C8B-B14F-4D97-AF65-F5344CB8AC3E}">
        <p14:creationId xmlns:p14="http://schemas.microsoft.com/office/powerpoint/2010/main" val="20861538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18000"/>
                <a:satMod val="160000"/>
                <a:lumMod val="28000"/>
              </a:schemeClr>
              <a:schemeClr val="bg2">
                <a:tint val="95000"/>
                <a:satMod val="160000"/>
                <a:lumMod val="11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ymbol zastępczy zawartości 6" descr="Obraz zawierający trawa, zewnętrzne, osoba, czerwony&#10;&#10;Opis wygenerowany automatycznie">
            <a:extLst>
              <a:ext uri="{FF2B5EF4-FFF2-40B4-BE49-F238E27FC236}">
                <a16:creationId xmlns:a16="http://schemas.microsoft.com/office/drawing/2014/main" id="{55EA889E-2D50-4C21-AEE9-6F88CEAEE3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10638" b="14362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effectLst>
            <a:softEdge rad="444500"/>
          </a:effectLst>
        </p:spPr>
      </p:pic>
    </p:spTree>
    <p:extLst>
      <p:ext uri="{BB962C8B-B14F-4D97-AF65-F5344CB8AC3E}">
        <p14:creationId xmlns:p14="http://schemas.microsoft.com/office/powerpoint/2010/main" val="22339693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C5E11AE-A5D5-4AD1-B384-3CB215F043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47669" y="3332163"/>
            <a:ext cx="9001462" cy="2387600"/>
          </a:xfrm>
        </p:spPr>
        <p:txBody>
          <a:bodyPr>
            <a:normAutofit fontScale="90000"/>
          </a:bodyPr>
          <a:lstStyle/>
          <a:p>
            <a:r>
              <a:rPr lang="pl-PL" dirty="0"/>
              <a:t>Zasłużeni dla </a:t>
            </a:r>
            <a:br>
              <a:rPr lang="pl-PL" dirty="0"/>
            </a:br>
            <a:r>
              <a:rPr lang="pl-PL" dirty="0"/>
              <a:t>Szkoły Podstawowej                   nr 204 </a:t>
            </a:r>
            <a:br>
              <a:rPr lang="pl-PL" dirty="0"/>
            </a:br>
            <a:r>
              <a:rPr lang="pl-PL" dirty="0"/>
              <a:t>im. 19. Pułku ułanów wołyńskich </a:t>
            </a:r>
            <a:br>
              <a:rPr lang="pl-PL" dirty="0"/>
            </a:br>
            <a:r>
              <a:rPr lang="pl-PL" dirty="0"/>
              <a:t>w Warszawie</a:t>
            </a:r>
            <a:br>
              <a:rPr lang="pl-PL" dirty="0"/>
            </a:br>
            <a:r>
              <a:rPr lang="pl-PL" dirty="0"/>
              <a:t>oraz  </a:t>
            </a:r>
            <a:br>
              <a:rPr lang="pl-PL" dirty="0"/>
            </a:br>
            <a:r>
              <a:rPr lang="pl-PL" dirty="0"/>
              <a:t>społeczności lokalnej</a:t>
            </a:r>
          </a:p>
        </p:txBody>
      </p:sp>
    </p:spTree>
    <p:extLst>
      <p:ext uri="{BB962C8B-B14F-4D97-AF65-F5344CB8AC3E}">
        <p14:creationId xmlns:p14="http://schemas.microsoft.com/office/powerpoint/2010/main" val="27279836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5C93519-6B29-1346-9FCB-0835B80531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8333" y="1255363"/>
            <a:ext cx="5010473" cy="4347099"/>
          </a:xfrm>
        </p:spPr>
        <p:txBody>
          <a:bodyPr rtlCol="0">
            <a:normAutofit fontScale="90000"/>
          </a:bodyPr>
          <a:lstStyle/>
          <a:p>
            <a:r>
              <a:rPr lang="pl-PL" sz="4000" b="1" dirty="0"/>
              <a:t>Ś.P. </a:t>
            </a:r>
            <a:br>
              <a:rPr lang="pl-PL" sz="4000" b="1" dirty="0"/>
            </a:br>
            <a:r>
              <a:rPr lang="pl-PL" sz="6000" b="1" dirty="0"/>
              <a:t>Wacław Bańkowski </a:t>
            </a:r>
            <a:br>
              <a:rPr lang="pl-PL" sz="6000" b="1" dirty="0"/>
            </a:br>
            <a:r>
              <a:rPr lang="pl-PL" sz="4000" b="1" dirty="0"/>
              <a:t>– pierwszy Kierownik                         i budowniczy szkoły</a:t>
            </a: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1126" y="1964123"/>
            <a:ext cx="3988243" cy="3002732"/>
          </a:xfrm>
          <a:prstGeom prst="rect">
            <a:avLst/>
          </a:prstGeom>
          <a:effectLst>
            <a:reflection stA="68000" endPos="63000" dist="50800" dir="5400000" sy="-100000" algn="bl" rotWithShape="0"/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398967081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amask">
  <a:themeElements>
    <a:clrScheme name="Damask">
      <a:dk1>
        <a:sysClr val="windowText" lastClr="000000"/>
      </a:dk1>
      <a:lt1>
        <a:sysClr val="window" lastClr="FFFFFF"/>
      </a:lt1>
      <a:dk2>
        <a:srgbClr val="2A5B7F"/>
      </a:dk2>
      <a:lt2>
        <a:srgbClr val="ABDAFC"/>
      </a:lt2>
      <a:accent1>
        <a:srgbClr val="9EC544"/>
      </a:accent1>
      <a:accent2>
        <a:srgbClr val="50BEA3"/>
      </a:accent2>
      <a:accent3>
        <a:srgbClr val="4A9CCC"/>
      </a:accent3>
      <a:accent4>
        <a:srgbClr val="9A66CA"/>
      </a:accent4>
      <a:accent5>
        <a:srgbClr val="C54F71"/>
      </a:accent5>
      <a:accent6>
        <a:srgbClr val="DE9C3C"/>
      </a:accent6>
      <a:hlink>
        <a:srgbClr val="6BA9DA"/>
      </a:hlink>
      <a:folHlink>
        <a:srgbClr val="A0BCD3"/>
      </a:folHlink>
    </a:clrScheme>
    <a:fontScheme name="Damask">
      <a:majorFont>
        <a:latin typeface="Bookman Old Style" panose="02050604050505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amask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105000"/>
                <a:lumMod val="110000"/>
              </a:schemeClr>
            </a:gs>
            <a:gs pos="100000">
              <a:schemeClr val="phClr">
                <a:tint val="78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0000"/>
                <a:lumMod val="104000"/>
              </a:schemeClr>
            </a:gs>
            <a:gs pos="69000">
              <a:schemeClr val="phClr">
                <a:shade val="86000"/>
                <a:satMod val="130000"/>
                <a:lumMod val="102000"/>
              </a:schemeClr>
            </a:gs>
            <a:gs pos="100000">
              <a:schemeClr val="phClr">
                <a:shade val="72000"/>
                <a:satMod val="130000"/>
                <a:lumMod val="10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sy="96000" rotWithShape="0">
              <a:srgbClr val="000000">
                <a:alpha val="54000"/>
              </a:srgbClr>
            </a:outerShdw>
          </a:effectLst>
        </a:effectStyle>
        <a:effectStyle>
          <a:effectLst>
            <a:outerShdw blurRad="76200" dist="38100" dir="5400000" algn="ctr" rotWithShape="0">
              <a:srgbClr val="000000">
                <a:alpha val="76000"/>
              </a:srgbClr>
            </a:outerShdw>
          </a:effectLst>
          <a:scene3d>
            <a:camera prst="orthographicFront">
              <a:rot lat="0" lon="0" rev="0"/>
            </a:camera>
            <a:lightRig rig="balanced" dir="t"/>
          </a:scene3d>
          <a:sp3d prstMaterial="matte">
            <a:bevelT w="25400" h="254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18000"/>
                <a:satMod val="160000"/>
                <a:lumMod val="28000"/>
              </a:schemeClr>
              <a:schemeClr val="phClr">
                <a:tint val="95000"/>
                <a:satMod val="160000"/>
                <a:lumMod val="11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mask" id="{F9A299A0-33D0-4E0F-9F3F-7163E3744208}" vid="{746EEEEA-FB6A-406B-B510-531588D54811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</TotalTime>
  <Words>328</Words>
  <Application>Microsoft Office PowerPoint</Application>
  <PresentationFormat>Panoramiczny</PresentationFormat>
  <Paragraphs>34</Paragraphs>
  <Slides>23</Slides>
  <Notes>12</Notes>
  <HiddenSlides>0</HiddenSlides>
  <MMClips>0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23</vt:i4>
      </vt:variant>
    </vt:vector>
  </HeadingPairs>
  <TitlesOfParts>
    <vt:vector size="28" baseType="lpstr">
      <vt:lpstr>Arial</vt:lpstr>
      <vt:lpstr>Bookman Old Style</vt:lpstr>
      <vt:lpstr>Calibri</vt:lpstr>
      <vt:lpstr>Rockwell</vt:lpstr>
      <vt:lpstr>Damask</vt:lpstr>
      <vt:lpstr>Ogólnopolska akcja „Szkoła Pamięta”</vt:lpstr>
      <vt:lpstr>Prezentacja programu PowerPoint</vt:lpstr>
      <vt:lpstr>Przedstawiciele grona pedagogicznego, Rodziców oraz uczniów uroczyście zapalili znicze oddając hołd zasłużonym</vt:lpstr>
      <vt:lpstr>Prezentacja programu PowerPoint</vt:lpstr>
      <vt:lpstr>Prezentacja programu PowerPoint</vt:lpstr>
      <vt:lpstr>Prezentacja programu PowerPoint</vt:lpstr>
      <vt:lpstr>Prezentacja programu PowerPoint</vt:lpstr>
      <vt:lpstr>Zasłużeni dla  Szkoły Podstawowej                   nr 204  im. 19. Pułku ułanów wołyńskich  w Warszawie oraz   społeczności lokalnej</vt:lpstr>
      <vt:lpstr>Ś.P.  Wacław Bańkowski  – pierwszy Kierownik                         i budowniczy szkoły</vt:lpstr>
      <vt:lpstr>Ś.P.  Grażyna Sierakowska – długoletnia zasłużona Dyrektorka szkoły</vt:lpstr>
      <vt:lpstr>Ś.P.  Krystyna  Lizurej  – wieloletnia Nauczycielka biologii  w naszej szkole</vt:lpstr>
      <vt:lpstr>Ś.P.  Antoni Fertner  – Aktor                              i Propagator osiedla Radość</vt:lpstr>
      <vt:lpstr>Ś.P.  Teodor Gałecki  – Społecznik, Patron ronda Mrówcza –  Panny Wodnej</vt:lpstr>
      <vt:lpstr>Bohaterowie  19.Pułku  ułanów wołyńskich</vt:lpstr>
      <vt:lpstr>Ś.P.  Generał  Edmund Różycki - Patron Pułku  </vt:lpstr>
      <vt:lpstr>  Ś.P. Major  Feliks Jaworski            – pierwszy Dowódca Pułku </vt:lpstr>
      <vt:lpstr>Ś.P. Pułkownik  Karol Różycki  – Patron Pułku   </vt:lpstr>
      <vt:lpstr>Ś.P. Podpułkownik Dyplomowany Kawalerii  Józef Pętkowski  – ostatni Dowódca Pułku  </vt:lpstr>
      <vt:lpstr>Ś.P. Rotmistrz Włodzimierz Bernard  – Autor nadania imienia szkole,  budowniczy Izby Pamięci 19.PUW  </vt:lpstr>
      <vt:lpstr>Ś.P. Rotmistrz Tadeusz Bączkowski                       – zasłużony Żołnierz pułku    i Działacz patriotyczny  </vt:lpstr>
      <vt:lpstr>Ś.P. Hanna Ofrecht                   – zasłużona Działaczka Stowarzyszenia Rodzina 19. PUW  </vt:lpstr>
      <vt:lpstr> Cześć ich Pamięci  </vt:lpstr>
      <vt:lpstr>"Świadomość własnej przeszłości pomaga nam włączyć się w długi szereg pokoleń, by przekazać innym wspólne dobro - Ojczyznę."  Jan Paweł II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Ogólnopolska akcja „Szkoła Pamięta”</dc:title>
  <dc:creator>Justyna Kowalczyk-Marek</dc:creator>
  <cp:lastModifiedBy>Małgorzata Pawlik</cp:lastModifiedBy>
  <cp:revision>8</cp:revision>
  <dcterms:created xsi:type="dcterms:W3CDTF">2019-11-06T20:32:06Z</dcterms:created>
  <dcterms:modified xsi:type="dcterms:W3CDTF">2019-11-18T21:18:22Z</dcterms:modified>
</cp:coreProperties>
</file>